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58" r:id="rId6"/>
    <p:sldId id="261" r:id="rId7"/>
    <p:sldId id="266" r:id="rId8"/>
    <p:sldId id="260" r:id="rId9"/>
    <p:sldId id="268" r:id="rId10"/>
    <p:sldId id="263" r:id="rId11"/>
    <p:sldId id="265" r:id="rId12"/>
  </p:sldIdLst>
  <p:sldSz cx="18288000" cy="10287000"/>
  <p:notesSz cx="6858000" cy="9144000"/>
  <p:embeddedFontLst>
    <p:embeddedFont>
      <p:font typeface="Poppins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uce" panose="020B0604020202020204" charset="0"/>
      <p:regular r:id="rId18"/>
    </p:embeddedFont>
    <p:embeddedFont>
      <p:font typeface="Open Sauce Bold" panose="020B0604020202020204" charset="0"/>
      <p:regular r:id="rId19"/>
    </p:embeddedFont>
    <p:embeddedFont>
      <p:font typeface="DengXian" panose="02010600030101010101" pitchFamily="2" charset="-122"/>
      <p:regular r:id="rId20"/>
      <p:bold r:id="rId21"/>
    </p:embeddedFont>
    <p:embeddedFont>
      <p:font typeface="Poppin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212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22" autoAdjust="0"/>
  </p:normalViewPr>
  <p:slideViewPr>
    <p:cSldViewPr>
      <p:cViewPr varScale="1">
        <p:scale>
          <a:sx n="75" d="100"/>
          <a:sy n="75" d="100"/>
        </p:scale>
        <p:origin x="73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19.sv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20.png"/><Relationship Id="rId10" Type="http://schemas.openxmlformats.org/officeDocument/2006/relationships/image" Target="../media/image7.svg"/><Relationship Id="rId4" Type="http://schemas.openxmlformats.org/officeDocument/2006/relationships/image" Target="../media/image19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27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958545" y="5830656"/>
            <a:ext cx="417896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 December 2024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18A7A39-6FCF-427B-8F4F-D38BE9ED5978}"/>
              </a:ext>
            </a:extLst>
          </p:cNvPr>
          <p:cNvSpPr/>
          <p:nvPr/>
        </p:nvSpPr>
        <p:spPr>
          <a:xfrm>
            <a:off x="1290223" y="437602"/>
            <a:ext cx="1919395" cy="1919395"/>
          </a:xfrm>
          <a:custGeom>
            <a:avLst/>
            <a:gdLst/>
            <a:ahLst/>
            <a:cxnLst/>
            <a:rect l="l" t="t" r="r" b="b"/>
            <a:pathLst>
              <a:path w="1919395" h="1919395">
                <a:moveTo>
                  <a:pt x="0" y="0"/>
                </a:moveTo>
                <a:lnTo>
                  <a:pt x="1919394" y="0"/>
                </a:lnTo>
                <a:lnTo>
                  <a:pt x="1919394" y="1919394"/>
                </a:lnTo>
                <a:lnTo>
                  <a:pt x="0" y="191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145B613-706D-4BFB-A9B8-D4352DCDC7C0}"/>
              </a:ext>
            </a:extLst>
          </p:cNvPr>
          <p:cNvSpPr txBox="1"/>
          <p:nvPr/>
        </p:nvSpPr>
        <p:spPr>
          <a:xfrm>
            <a:off x="3361947" y="647700"/>
            <a:ext cx="12047929" cy="1342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HÀ NỘI</a:t>
            </a:r>
            <a:b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64705341-60B7-4F9C-96D2-95F03B7F6F16}"/>
              </a:ext>
            </a:extLst>
          </p:cNvPr>
          <p:cNvSpPr txBox="1"/>
          <p:nvPr/>
        </p:nvSpPr>
        <p:spPr>
          <a:xfrm>
            <a:off x="9475494" y="6990443"/>
            <a:ext cx="9525" cy="6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endParaRPr sz="3600" b="1">
              <a:solidFill>
                <a:srgbClr val="9B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0C96705B-1C35-4428-8760-F0E0822845C4}"/>
              </a:ext>
            </a:extLst>
          </p:cNvPr>
          <p:cNvSpPr txBox="1"/>
          <p:nvPr/>
        </p:nvSpPr>
        <p:spPr>
          <a:xfrm>
            <a:off x="3057290" y="4119597"/>
            <a:ext cx="12352586" cy="2659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SÁCH TRỰC TUYẾN CHO NHÀ SÁCH ĐẠI THẮNG </a:t>
            </a:r>
            <a:b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ASP.NET CORE VÀ REACTJS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5C81E73B-8907-4A28-AD89-6CA065291E56}"/>
              </a:ext>
            </a:extLst>
          </p:cNvPr>
          <p:cNvSpPr txBox="1"/>
          <p:nvPr/>
        </p:nvSpPr>
        <p:spPr>
          <a:xfrm>
            <a:off x="5238303" y="2975474"/>
            <a:ext cx="7811393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64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sp>
        <p:nvSpPr>
          <p:cNvPr id="23" name="AutoShape 9">
            <a:extLst>
              <a:ext uri="{FF2B5EF4-FFF2-40B4-BE49-F238E27FC236}">
                <a16:creationId xmlns:a16="http://schemas.microsoft.com/office/drawing/2014/main" id="{601C38BB-C7B3-4237-AA49-864234CA4203}"/>
              </a:ext>
            </a:extLst>
          </p:cNvPr>
          <p:cNvSpPr/>
          <p:nvPr/>
        </p:nvSpPr>
        <p:spPr>
          <a:xfrm>
            <a:off x="4305299" y="3806329"/>
            <a:ext cx="9677400" cy="0"/>
          </a:xfrm>
          <a:prstGeom prst="line">
            <a:avLst/>
          </a:prstGeom>
          <a:ln w="38100" cap="flat">
            <a:solidFill>
              <a:srgbClr val="E97142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EE3BD16-2F9F-4DE2-ADFB-3D52FC2EF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24221"/>
              </p:ext>
            </p:extLst>
          </p:nvPr>
        </p:nvGraphicFramePr>
        <p:xfrm>
          <a:off x="6137507" y="6894855"/>
          <a:ext cx="7620000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3289">
                  <a:extLst>
                    <a:ext uri="{9D8B030D-6E8A-4147-A177-3AD203B41FA5}">
                      <a16:colId xmlns:a16="http://schemas.microsoft.com/office/drawing/2014/main" val="290670170"/>
                    </a:ext>
                  </a:extLst>
                </a:gridCol>
                <a:gridCol w="4406711">
                  <a:extLst>
                    <a:ext uri="{9D8B030D-6E8A-4147-A177-3AD203B41FA5}">
                      <a16:colId xmlns:a16="http://schemas.microsoft.com/office/drawing/2014/main" val="2542626444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marL="252095" indent="-252095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vi-VN" sz="3000" kern="100" dirty="0">
                          <a:solidFill>
                            <a:srgbClr val="9B2121"/>
                          </a:solidFill>
                          <a:effectLst/>
                          <a:latin typeface="+mj-lt"/>
                        </a:rPr>
                        <a:t>CBHD:</a:t>
                      </a:r>
                      <a:endParaRPr lang="en-US" sz="3000" kern="100" dirty="0">
                        <a:solidFill>
                          <a:srgbClr val="9B2121"/>
                        </a:solidFill>
                        <a:effectLst/>
                        <a:latin typeface="+mj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95" indent="-252095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vi-VN" sz="3000" b="0" kern="100" dirty="0">
                          <a:solidFill>
                            <a:srgbClr val="9B2121"/>
                          </a:solidFill>
                          <a:effectLst/>
                          <a:latin typeface="+mj-lt"/>
                        </a:rPr>
                        <a:t>TS</a:t>
                      </a:r>
                      <a:r>
                        <a:rPr lang="en-US" sz="3000" b="0" kern="100" dirty="0">
                          <a:solidFill>
                            <a:srgbClr val="9B2121"/>
                          </a:solidFill>
                          <a:effectLst/>
                          <a:latin typeface="+mj-lt"/>
                        </a:rPr>
                        <a:t>.</a:t>
                      </a:r>
                      <a:r>
                        <a:rPr lang="vi-VN" sz="3000" b="0" kern="100" dirty="0">
                          <a:solidFill>
                            <a:srgbClr val="9B2121"/>
                          </a:solidFill>
                          <a:effectLst/>
                          <a:latin typeface="+mj-lt"/>
                        </a:rPr>
                        <a:t> Lê Thị Anh</a:t>
                      </a:r>
                      <a:endParaRPr lang="en-US" sz="3000" b="0" kern="100" dirty="0">
                        <a:solidFill>
                          <a:srgbClr val="9B2121"/>
                        </a:solidFill>
                        <a:effectLst/>
                        <a:latin typeface="+mj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088607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252095" indent="-252095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vi-VN" sz="3000" kern="100" dirty="0">
                          <a:solidFill>
                            <a:srgbClr val="9B2121"/>
                          </a:solidFill>
                          <a:effectLst/>
                          <a:latin typeface="+mj-lt"/>
                        </a:rPr>
                        <a:t>Sinh viên:</a:t>
                      </a:r>
                      <a:endParaRPr lang="en-US" sz="3000" kern="100" dirty="0">
                        <a:solidFill>
                          <a:srgbClr val="9B2121"/>
                        </a:solidFill>
                        <a:effectLst/>
                        <a:latin typeface="+mj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95" indent="-252095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vi-VN" sz="3000" kern="100">
                          <a:solidFill>
                            <a:srgbClr val="9B2121"/>
                          </a:solidFill>
                          <a:effectLst/>
                          <a:latin typeface="+mj-lt"/>
                        </a:rPr>
                        <a:t>Phạm Trọng Nghĩa</a:t>
                      </a:r>
                      <a:endParaRPr lang="en-US" sz="3000" kern="100">
                        <a:solidFill>
                          <a:srgbClr val="9B2121"/>
                        </a:solidFill>
                        <a:effectLst/>
                        <a:latin typeface="+mj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062454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252095" indent="-252095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vi-VN" sz="3000" kern="100" dirty="0">
                          <a:solidFill>
                            <a:srgbClr val="9B2121"/>
                          </a:solidFill>
                          <a:effectLst/>
                          <a:latin typeface="+mj-lt"/>
                        </a:rPr>
                        <a:t>Mã sinh viên:</a:t>
                      </a:r>
                      <a:endParaRPr lang="en-US" sz="3000" kern="100" dirty="0">
                        <a:solidFill>
                          <a:srgbClr val="9B2121"/>
                        </a:solidFill>
                        <a:effectLst/>
                        <a:latin typeface="+mj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95" indent="-252095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vi-VN" sz="3000" kern="100" dirty="0">
                          <a:solidFill>
                            <a:srgbClr val="9B2121"/>
                          </a:solidFill>
                          <a:effectLst/>
                          <a:latin typeface="+mj-lt"/>
                        </a:rPr>
                        <a:t>2021605945		</a:t>
                      </a:r>
                      <a:endParaRPr lang="en-US" sz="3000" kern="100" dirty="0">
                        <a:solidFill>
                          <a:srgbClr val="9B2121"/>
                        </a:solidFill>
                        <a:effectLst/>
                        <a:latin typeface="+mj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247674"/>
                  </a:ext>
                </a:extLst>
              </a:tr>
            </a:tbl>
          </a:graphicData>
        </a:graphic>
      </p:graphicFrame>
      <p:sp>
        <p:nvSpPr>
          <p:cNvPr id="35" name="Freeform 4">
            <a:extLst>
              <a:ext uri="{FF2B5EF4-FFF2-40B4-BE49-F238E27FC236}">
                <a16:creationId xmlns:a16="http://schemas.microsoft.com/office/drawing/2014/main" id="{078B5CED-D8CB-4ECC-91F9-C829A8EE043E}"/>
              </a:ext>
            </a:extLst>
          </p:cNvPr>
          <p:cNvSpPr/>
          <p:nvPr/>
        </p:nvSpPr>
        <p:spPr>
          <a:xfrm>
            <a:off x="-1184737" y="7430621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666" b="-1666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5229235"/>
            <a:ext cx="7789137" cy="40290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2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55439" y="6716052"/>
            <a:ext cx="6828324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F2916A-35A0-4152-BAE1-08DEC4543F7A}"/>
              </a:ext>
            </a:extLst>
          </p:cNvPr>
          <p:cNvGrpSpPr/>
          <p:nvPr/>
        </p:nvGrpSpPr>
        <p:grpSpPr>
          <a:xfrm>
            <a:off x="1538649" y="1028700"/>
            <a:ext cx="11241299" cy="1328610"/>
            <a:chOff x="998881" y="161500"/>
            <a:chExt cx="11241299" cy="1328610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D0C7AFD0-8387-415B-96BA-E6FC7694887B}"/>
                </a:ext>
              </a:extLst>
            </p:cNvPr>
            <p:cNvSpPr txBox="1"/>
            <p:nvPr/>
          </p:nvSpPr>
          <p:spPr>
            <a:xfrm>
              <a:off x="2789347" y="237700"/>
              <a:ext cx="9450833" cy="1097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54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Demo </a:t>
              </a:r>
              <a:r>
                <a:rPr lang="en-US" sz="54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sản</a:t>
              </a:r>
              <a:r>
                <a:rPr lang="en-US" sz="54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54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phẩm</a:t>
              </a:r>
              <a:endParaRPr lang="en-US" sz="54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A4D377-CFCD-49CD-8740-6ACB568B8C51}"/>
                </a:ext>
              </a:extLst>
            </p:cNvPr>
            <p:cNvGrpSpPr/>
            <p:nvPr/>
          </p:nvGrpSpPr>
          <p:grpSpPr>
            <a:xfrm>
              <a:off x="998881" y="161500"/>
              <a:ext cx="1375810" cy="1328610"/>
              <a:chOff x="3118827" y="2725755"/>
              <a:chExt cx="1375810" cy="132861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DBA7B4D-4571-4E07-9F0F-57A879590F97}"/>
                  </a:ext>
                </a:extLst>
              </p:cNvPr>
              <p:cNvSpPr/>
              <p:nvPr/>
            </p:nvSpPr>
            <p:spPr>
              <a:xfrm>
                <a:off x="3118827" y="2810967"/>
                <a:ext cx="1243398" cy="1243398"/>
              </a:xfrm>
              <a:prstGeom prst="ellipse">
                <a:avLst/>
              </a:prstGeom>
              <a:solidFill>
                <a:srgbClr val="9B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77BFB405-5EF0-4FDB-8183-190CECCF1976}"/>
                  </a:ext>
                </a:extLst>
              </p:cNvPr>
              <p:cNvSpPr txBox="1"/>
              <p:nvPr/>
            </p:nvSpPr>
            <p:spPr>
              <a:xfrm>
                <a:off x="3347427" y="2725755"/>
                <a:ext cx="1147210" cy="10971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5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Open Sauce"/>
                    <a:cs typeface="Times New Roman" panose="02020603050405020304" pitchFamily="18" charset="0"/>
                    <a:sym typeface="Open Sauce"/>
                  </a:rPr>
                  <a:t>04</a:t>
                </a:r>
              </a:p>
            </p:txBody>
          </p:sp>
        </p:grpSp>
      </p:grpSp>
      <p:pic>
        <p:nvPicPr>
          <p:cNvPr id="1026" name="Picture 2" descr="Demo là gì? Lưu ý khi mua điện thoại hàng Demo cần biết">
            <a:extLst>
              <a:ext uri="{FF2B5EF4-FFF2-40B4-BE49-F238E27FC236}">
                <a16:creationId xmlns:a16="http://schemas.microsoft.com/office/drawing/2014/main" id="{3AE67DA8-D98F-45B9-A0E9-CADC7558F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37" y="3208141"/>
            <a:ext cx="8341046" cy="5560697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  <a:softEdge rad="0"/>
          </a:effectLst>
        </p:spPr>
      </p:pic>
      <p:sp>
        <p:nvSpPr>
          <p:cNvPr id="4" name="Freeform 4"/>
          <p:cNvSpPr/>
          <p:nvPr/>
        </p:nvSpPr>
        <p:spPr>
          <a:xfrm rot="-5400000" flipH="1">
            <a:off x="5153777" y="6238125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20657474" y="0"/>
                </a:moveTo>
                <a:lnTo>
                  <a:pt x="0" y="0"/>
                </a:lnTo>
                <a:lnTo>
                  <a:pt x="0" y="6885824"/>
                </a:lnTo>
                <a:lnTo>
                  <a:pt x="20657474" y="6885824"/>
                </a:lnTo>
                <a:lnTo>
                  <a:pt x="20657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 rot="-7275165">
            <a:off x="4652461" y="2264168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01402" y="5947159"/>
            <a:ext cx="633050" cy="633050"/>
          </a:xfrm>
          <a:custGeom>
            <a:avLst/>
            <a:gdLst/>
            <a:ahLst/>
            <a:cxnLst/>
            <a:rect l="l" t="t" r="r" b="b"/>
            <a:pathLst>
              <a:path w="633050" h="633050">
                <a:moveTo>
                  <a:pt x="0" y="0"/>
                </a:moveTo>
                <a:lnTo>
                  <a:pt x="633051" y="0"/>
                </a:lnTo>
                <a:lnTo>
                  <a:pt x="633051" y="633050"/>
                </a:lnTo>
                <a:lnTo>
                  <a:pt x="0" y="633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01402" y="7008130"/>
            <a:ext cx="633050" cy="633050"/>
          </a:xfrm>
          <a:custGeom>
            <a:avLst/>
            <a:gdLst/>
            <a:ahLst/>
            <a:cxnLst/>
            <a:rect l="l" t="t" r="r" b="b"/>
            <a:pathLst>
              <a:path w="633050" h="633050">
                <a:moveTo>
                  <a:pt x="0" y="0"/>
                </a:moveTo>
                <a:lnTo>
                  <a:pt x="633051" y="0"/>
                </a:lnTo>
                <a:lnTo>
                  <a:pt x="633051" y="633051"/>
                </a:lnTo>
                <a:lnTo>
                  <a:pt x="0" y="633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634637" flipV="1">
            <a:off x="-2524853" y="-1324318"/>
            <a:ext cx="11880380" cy="3960127"/>
          </a:xfrm>
          <a:custGeom>
            <a:avLst/>
            <a:gdLst/>
            <a:ahLst/>
            <a:cxnLst/>
            <a:rect l="l" t="t" r="r" b="b"/>
            <a:pathLst>
              <a:path w="11880380" h="3960127">
                <a:moveTo>
                  <a:pt x="0" y="3960126"/>
                </a:moveTo>
                <a:lnTo>
                  <a:pt x="11880379" y="3960126"/>
                </a:lnTo>
                <a:lnTo>
                  <a:pt x="11880379" y="0"/>
                </a:lnTo>
                <a:lnTo>
                  <a:pt x="0" y="0"/>
                </a:lnTo>
                <a:lnTo>
                  <a:pt x="0" y="3960126"/>
                </a:lnTo>
                <a:close/>
              </a:path>
            </a:pathLst>
          </a:custGeom>
          <a:blipFill>
            <a:blip r:embed="rId9">
              <a:alphaModFix amt="3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628536" y="5672517"/>
            <a:ext cx="633050" cy="633050"/>
          </a:xfrm>
          <a:custGeom>
            <a:avLst/>
            <a:gdLst/>
            <a:ahLst/>
            <a:cxnLst/>
            <a:rect l="l" t="t" r="r" b="b"/>
            <a:pathLst>
              <a:path w="633050" h="633050">
                <a:moveTo>
                  <a:pt x="0" y="0"/>
                </a:moveTo>
                <a:lnTo>
                  <a:pt x="633051" y="0"/>
                </a:lnTo>
                <a:lnTo>
                  <a:pt x="633051" y="633050"/>
                </a:lnTo>
                <a:lnTo>
                  <a:pt x="0" y="633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388602" y="8170139"/>
            <a:ext cx="4513742" cy="39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4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06802" y="6030387"/>
            <a:ext cx="2904529" cy="39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4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+123-456-7890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3135" y="7148076"/>
            <a:ext cx="4746024" cy="39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4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123 Anywhere St., Any City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508A8-6F6D-40D9-9A55-7BC25E446ABF}"/>
              </a:ext>
            </a:extLst>
          </p:cNvPr>
          <p:cNvSpPr txBox="1"/>
          <p:nvPr/>
        </p:nvSpPr>
        <p:spPr>
          <a:xfrm>
            <a:off x="-2286000" y="9212194"/>
            <a:ext cx="62167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latinLnBrk="0"/>
            <a:r>
              <a:rPr lang="en-US" sz="3000" b="0" i="1" u="none" strike="noStrike" dirty="0" err="1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000" b="0" i="1" u="none" strike="noStrike" dirty="0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1" u="none" strike="noStrike" dirty="0" err="1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3000" b="0" i="1" u="none" strike="noStrike" dirty="0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1" u="none" strike="noStrike" dirty="0" err="1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b="0" i="1" u="none" strike="noStrike" dirty="0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1" u="none" strike="noStrike" dirty="0" err="1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000" b="0" i="1" u="none" strike="noStrike" dirty="0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0" i="1" u="none" strike="noStrike" dirty="0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202</a:t>
            </a:r>
            <a:r>
              <a:rPr lang="en-US" sz="3000" b="0" i="1" u="none" strike="noStrike" dirty="0">
                <a:solidFill>
                  <a:srgbClr val="B210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vi-VN" sz="3000" b="0" i="1" dirty="0">
              <a:solidFill>
                <a:srgbClr val="B210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1D390832-430A-4AE1-98C3-C3A1A0B2A613}"/>
              </a:ext>
            </a:extLst>
          </p:cNvPr>
          <p:cNvSpPr txBox="1"/>
          <p:nvPr/>
        </p:nvSpPr>
        <p:spPr>
          <a:xfrm>
            <a:off x="3505200" y="3319960"/>
            <a:ext cx="6748302" cy="12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 dirty="0">
                <a:solidFill>
                  <a:srgbClr val="B210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 …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37232815-3A3F-4D28-A3E1-EF5A3D95C53C}"/>
              </a:ext>
            </a:extLst>
          </p:cNvPr>
          <p:cNvSpPr txBox="1"/>
          <p:nvPr/>
        </p:nvSpPr>
        <p:spPr>
          <a:xfrm>
            <a:off x="4524345" y="4984669"/>
            <a:ext cx="10629900" cy="507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i="1" dirty="0" err="1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4400" i="1" dirty="0">
                <a:solidFill>
                  <a:srgbClr val="6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ECA68210-6551-439D-9332-8E1017D30CEB}"/>
              </a:ext>
            </a:extLst>
          </p:cNvPr>
          <p:cNvSpPr txBox="1"/>
          <p:nvPr/>
        </p:nvSpPr>
        <p:spPr>
          <a:xfrm>
            <a:off x="10439400" y="5741727"/>
            <a:ext cx="3664348" cy="112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2800" i="1" dirty="0">
                <a:solidFill>
                  <a:srgbClr val="B210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i="1" dirty="0" err="1">
                <a:solidFill>
                  <a:srgbClr val="B210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i="1" dirty="0">
                <a:solidFill>
                  <a:srgbClr val="B210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B210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i="1" dirty="0">
                <a:solidFill>
                  <a:srgbClr val="B210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B210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800" i="1" dirty="0">
                <a:solidFill>
                  <a:srgbClr val="B210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5674246" y="4702032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82912" y="833270"/>
            <a:ext cx="16230592" cy="1562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Xây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dựng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website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bán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sách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trực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tuyến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cho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b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</a:b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Nhà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sách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Đại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Thắng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sử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dụng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ASP.NET CORE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và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REACTJS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901883"/>
            <a:ext cx="114721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01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2175910" y="5584829"/>
            <a:ext cx="0" cy="1405632"/>
          </a:xfrm>
          <a:prstGeom prst="line">
            <a:avLst/>
          </a:prstGeom>
          <a:ln w="38100" cap="flat">
            <a:solidFill>
              <a:srgbClr val="E971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608589" y="6088873"/>
            <a:ext cx="4020807" cy="406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Tổng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quan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về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đề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tài</a:t>
            </a:r>
            <a:endParaRPr lang="en-US" sz="3600" dirty="0">
              <a:solidFill>
                <a:srgbClr val="9B212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7976707"/>
            <a:ext cx="114721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02</a:t>
            </a:r>
          </a:p>
        </p:txBody>
      </p:sp>
      <p:sp>
        <p:nvSpPr>
          <p:cNvPr id="12" name="AutoShape 12"/>
          <p:cNvSpPr/>
          <p:nvPr/>
        </p:nvSpPr>
        <p:spPr>
          <a:xfrm flipH="1" flipV="1">
            <a:off x="2175910" y="7659653"/>
            <a:ext cx="0" cy="1405632"/>
          </a:xfrm>
          <a:prstGeom prst="line">
            <a:avLst/>
          </a:prstGeom>
          <a:ln w="38100" cap="flat">
            <a:solidFill>
              <a:srgbClr val="E971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558718" y="8144945"/>
            <a:ext cx="5310018" cy="406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Phân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tích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thiết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kế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hệ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thống</a:t>
            </a:r>
            <a:endParaRPr lang="en-US" sz="3600" dirty="0">
              <a:solidFill>
                <a:srgbClr val="9B212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707111" y="5894756"/>
            <a:ext cx="114721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03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9854321" y="5577702"/>
            <a:ext cx="0" cy="1405632"/>
          </a:xfrm>
          <a:prstGeom prst="line">
            <a:avLst/>
          </a:prstGeom>
          <a:ln w="38100" cap="flat">
            <a:solidFill>
              <a:srgbClr val="E971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286999" y="6081746"/>
            <a:ext cx="539240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Kết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quả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và</a:t>
            </a:r>
            <a:r>
              <a:rPr lang="en-US" sz="360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h</a:t>
            </a:r>
            <a:r>
              <a:rPr lang="vi-VN" sz="360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ư</a:t>
            </a:r>
            <a:r>
              <a:rPr lang="en-US" sz="360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ớng phát triển</a:t>
            </a:r>
            <a:endParaRPr lang="en-US" sz="3600" dirty="0">
              <a:solidFill>
                <a:srgbClr val="9B212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07111" y="7969580"/>
            <a:ext cx="114721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04</a:t>
            </a:r>
          </a:p>
        </p:txBody>
      </p:sp>
      <p:sp>
        <p:nvSpPr>
          <p:cNvPr id="18" name="AutoShape 18"/>
          <p:cNvSpPr/>
          <p:nvPr/>
        </p:nvSpPr>
        <p:spPr>
          <a:xfrm flipH="1" flipV="1">
            <a:off x="9854321" y="7652526"/>
            <a:ext cx="0" cy="1405632"/>
          </a:xfrm>
          <a:prstGeom prst="line">
            <a:avLst/>
          </a:prstGeom>
          <a:ln w="38100" cap="flat">
            <a:solidFill>
              <a:srgbClr val="E971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0260375" y="8151730"/>
            <a:ext cx="3115745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Demo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sản</a:t>
            </a:r>
            <a:r>
              <a:rPr lang="en-US" sz="3600" dirty="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600" dirty="0" err="1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phẩm</a:t>
            </a:r>
            <a:endParaRPr lang="en-US" sz="3600" dirty="0">
              <a:solidFill>
                <a:srgbClr val="9B212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>
              <a:lnSpc>
                <a:spcPts val="3120"/>
              </a:lnSpc>
            </a:pPr>
            <a:endParaRPr lang="en-US" sz="3600" dirty="0">
              <a:solidFill>
                <a:srgbClr val="9B212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E95D6B61-5689-4B18-9F0E-DB38262DCF87}"/>
              </a:ext>
            </a:extLst>
          </p:cNvPr>
          <p:cNvSpPr/>
          <p:nvPr/>
        </p:nvSpPr>
        <p:spPr>
          <a:xfrm>
            <a:off x="739883" y="3425899"/>
            <a:ext cx="1230796" cy="1230796"/>
          </a:xfrm>
          <a:custGeom>
            <a:avLst/>
            <a:gdLst/>
            <a:ahLst/>
            <a:cxnLst/>
            <a:rect l="l" t="t" r="r" b="b"/>
            <a:pathLst>
              <a:path w="1230796" h="1230796">
                <a:moveTo>
                  <a:pt x="0" y="0"/>
                </a:moveTo>
                <a:lnTo>
                  <a:pt x="1230796" y="0"/>
                </a:lnTo>
                <a:lnTo>
                  <a:pt x="1230796" y="1230796"/>
                </a:lnTo>
                <a:lnTo>
                  <a:pt x="0" y="1230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E02D0F-A64B-49F9-B55E-320C23D5DF04}"/>
              </a:ext>
            </a:extLst>
          </p:cNvPr>
          <p:cNvGrpSpPr/>
          <p:nvPr/>
        </p:nvGrpSpPr>
        <p:grpSpPr>
          <a:xfrm>
            <a:off x="2462819" y="3464754"/>
            <a:ext cx="5455791" cy="1212609"/>
            <a:chOff x="2664538" y="3581239"/>
            <a:chExt cx="5455791" cy="1212609"/>
          </a:xfrm>
        </p:grpSpPr>
        <p:sp>
          <p:nvSpPr>
            <p:cNvPr id="7" name="TextBox 7"/>
            <p:cNvSpPr txBox="1"/>
            <p:nvPr/>
          </p:nvSpPr>
          <p:spPr>
            <a:xfrm>
              <a:off x="3233895" y="4049524"/>
              <a:ext cx="4886434" cy="3847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2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 Bold"/>
                  <a:cs typeface="Times New Roman" panose="02020603050405020304" pitchFamily="18" charset="0"/>
                  <a:sym typeface="Open Sauce Bold"/>
                </a:rPr>
                <a:t>NỘI DUNG CHÍNH:</a:t>
              </a: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CFF23340-729D-4772-8FD9-48014379B3DE}"/>
                </a:ext>
              </a:extLst>
            </p:cNvPr>
            <p:cNvSpPr/>
            <p:nvPr/>
          </p:nvSpPr>
          <p:spPr>
            <a:xfrm>
              <a:off x="2664538" y="3581239"/>
              <a:ext cx="4886433" cy="1212609"/>
            </a:xfrm>
            <a:custGeom>
              <a:avLst/>
              <a:gdLst/>
              <a:ahLst/>
              <a:cxnLst/>
              <a:rect l="l" t="t" r="r" b="b"/>
              <a:pathLst>
                <a:path w="1286962" h="324160">
                  <a:moveTo>
                    <a:pt x="158437" y="0"/>
                  </a:moveTo>
                  <a:lnTo>
                    <a:pt x="1128525" y="0"/>
                  </a:lnTo>
                  <a:cubicBezTo>
                    <a:pt x="1216027" y="0"/>
                    <a:pt x="1286962" y="70935"/>
                    <a:pt x="1286962" y="158437"/>
                  </a:cubicBezTo>
                  <a:lnTo>
                    <a:pt x="1286962" y="165723"/>
                  </a:lnTo>
                  <a:cubicBezTo>
                    <a:pt x="1286962" y="253226"/>
                    <a:pt x="1216027" y="324160"/>
                    <a:pt x="1128525" y="324160"/>
                  </a:cubicBezTo>
                  <a:lnTo>
                    <a:pt x="158437" y="324160"/>
                  </a:lnTo>
                  <a:cubicBezTo>
                    <a:pt x="70935" y="324160"/>
                    <a:pt x="0" y="253226"/>
                    <a:pt x="0" y="165723"/>
                  </a:cubicBezTo>
                  <a:lnTo>
                    <a:pt x="0" y="158437"/>
                  </a:lnTo>
                  <a:cubicBezTo>
                    <a:pt x="0" y="70935"/>
                    <a:pt x="70935" y="0"/>
                    <a:pt x="158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7D74E-9F07-4F65-8BEE-1C7D0D61F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779" y="925794"/>
            <a:ext cx="1631240" cy="16124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666" b="-1666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">
            <a:extLst>
              <a:ext uri="{FF2B5EF4-FFF2-40B4-BE49-F238E27FC236}">
                <a16:creationId xmlns:a16="http://schemas.microsoft.com/office/drawing/2014/main" id="{EA148E44-A87D-4CBA-98E2-8B05B76035D5}"/>
              </a:ext>
            </a:extLst>
          </p:cNvPr>
          <p:cNvGrpSpPr/>
          <p:nvPr/>
        </p:nvGrpSpPr>
        <p:grpSpPr>
          <a:xfrm>
            <a:off x="-541421" y="4258333"/>
            <a:ext cx="3665621" cy="881513"/>
            <a:chOff x="0" y="0"/>
            <a:chExt cx="1358203" cy="232168"/>
          </a:xfrm>
        </p:grpSpPr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D8BA4703-E451-431C-8044-ACED216F2ADA}"/>
                </a:ext>
              </a:extLst>
            </p:cNvPr>
            <p:cNvSpPr/>
            <p:nvPr/>
          </p:nvSpPr>
          <p:spPr>
            <a:xfrm>
              <a:off x="0" y="0"/>
              <a:ext cx="1358203" cy="232168"/>
            </a:xfrm>
            <a:custGeom>
              <a:avLst/>
              <a:gdLst/>
              <a:ahLst/>
              <a:cxnLst/>
              <a:rect l="l" t="t" r="r" b="b"/>
              <a:pathLst>
                <a:path w="1358203" h="232168">
                  <a:moveTo>
                    <a:pt x="45038" y="0"/>
                  </a:moveTo>
                  <a:lnTo>
                    <a:pt x="1313165" y="0"/>
                  </a:lnTo>
                  <a:cubicBezTo>
                    <a:pt x="1325110" y="0"/>
                    <a:pt x="1336566" y="4745"/>
                    <a:pt x="1345012" y="13191"/>
                  </a:cubicBezTo>
                  <a:cubicBezTo>
                    <a:pt x="1353458" y="21638"/>
                    <a:pt x="1358203" y="33093"/>
                    <a:pt x="1358203" y="45038"/>
                  </a:cubicBezTo>
                  <a:lnTo>
                    <a:pt x="1358203" y="187130"/>
                  </a:lnTo>
                  <a:cubicBezTo>
                    <a:pt x="1358203" y="212004"/>
                    <a:pt x="1338039" y="232168"/>
                    <a:pt x="1313165" y="232168"/>
                  </a:cubicBezTo>
                  <a:lnTo>
                    <a:pt x="45038" y="232168"/>
                  </a:lnTo>
                  <a:cubicBezTo>
                    <a:pt x="20164" y="232168"/>
                    <a:pt x="0" y="212004"/>
                    <a:pt x="0" y="187130"/>
                  </a:cubicBezTo>
                  <a:lnTo>
                    <a:pt x="0" y="45038"/>
                  </a:lnTo>
                  <a:cubicBezTo>
                    <a:pt x="0" y="20164"/>
                    <a:pt x="20164" y="0"/>
                    <a:pt x="45038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</p:sp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891BFBAE-57BA-4466-8733-50A57716973B}"/>
                </a:ext>
              </a:extLst>
            </p:cNvPr>
            <p:cNvSpPr txBox="1"/>
            <p:nvPr/>
          </p:nvSpPr>
          <p:spPr>
            <a:xfrm>
              <a:off x="0" y="-47625"/>
              <a:ext cx="1358203" cy="279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ct val="1500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-533400" y="2244619"/>
            <a:ext cx="5156927" cy="881513"/>
            <a:chOff x="0" y="0"/>
            <a:chExt cx="1358203" cy="2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8203" cy="232168"/>
            </a:xfrm>
            <a:custGeom>
              <a:avLst/>
              <a:gdLst/>
              <a:ahLst/>
              <a:cxnLst/>
              <a:rect l="l" t="t" r="r" b="b"/>
              <a:pathLst>
                <a:path w="1358203" h="232168">
                  <a:moveTo>
                    <a:pt x="45038" y="0"/>
                  </a:moveTo>
                  <a:lnTo>
                    <a:pt x="1313165" y="0"/>
                  </a:lnTo>
                  <a:cubicBezTo>
                    <a:pt x="1325110" y="0"/>
                    <a:pt x="1336566" y="4745"/>
                    <a:pt x="1345012" y="13191"/>
                  </a:cubicBezTo>
                  <a:cubicBezTo>
                    <a:pt x="1353458" y="21638"/>
                    <a:pt x="1358203" y="33093"/>
                    <a:pt x="1358203" y="45038"/>
                  </a:cubicBezTo>
                  <a:lnTo>
                    <a:pt x="1358203" y="187130"/>
                  </a:lnTo>
                  <a:cubicBezTo>
                    <a:pt x="1358203" y="212004"/>
                    <a:pt x="1338039" y="232168"/>
                    <a:pt x="1313165" y="232168"/>
                  </a:cubicBezTo>
                  <a:lnTo>
                    <a:pt x="45038" y="232168"/>
                  </a:lnTo>
                  <a:cubicBezTo>
                    <a:pt x="20164" y="232168"/>
                    <a:pt x="0" y="212004"/>
                    <a:pt x="0" y="187130"/>
                  </a:cubicBezTo>
                  <a:lnTo>
                    <a:pt x="0" y="45038"/>
                  </a:lnTo>
                  <a:cubicBezTo>
                    <a:pt x="0" y="20164"/>
                    <a:pt x="20164" y="0"/>
                    <a:pt x="45038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58203" cy="279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ct val="1500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03324" y="2281154"/>
            <a:ext cx="3471492" cy="6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Lý</a:t>
            </a:r>
            <a:r>
              <a:rPr lang="en-US" sz="3400" b="1" dirty="0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 do </a:t>
            </a:r>
            <a:r>
              <a:rPr lang="en-US" sz="3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chọn</a:t>
            </a:r>
            <a:r>
              <a:rPr lang="en-US" sz="3400" b="1" dirty="0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 </a:t>
            </a:r>
            <a:r>
              <a:rPr lang="en-US" sz="3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đề</a:t>
            </a:r>
            <a:r>
              <a:rPr lang="en-US" sz="3400" b="1" dirty="0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 </a:t>
            </a:r>
            <a:r>
              <a:rPr lang="en-US" sz="3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tài</a:t>
            </a:r>
            <a:endParaRPr lang="en-US" sz="3400" b="1" dirty="0">
              <a:solidFill>
                <a:srgbClr val="FFFFFF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53601" y="8035073"/>
            <a:ext cx="2375862" cy="48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Format: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3670" y="5931665"/>
            <a:ext cx="14795999" cy="568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Tìm hiểu về ASP.NET Core, ReactJS và các công nghệ để xây dựng 1 website hoàn chỉnh.</a:t>
            </a:r>
          </a:p>
        </p:txBody>
      </p:sp>
      <p:sp>
        <p:nvSpPr>
          <p:cNvPr id="15" name="Freeform 15"/>
          <p:cNvSpPr/>
          <p:nvPr/>
        </p:nvSpPr>
        <p:spPr>
          <a:xfrm rot="-1885479">
            <a:off x="8599566" y="6865115"/>
            <a:ext cx="11799754" cy="3933251"/>
          </a:xfrm>
          <a:custGeom>
            <a:avLst/>
            <a:gdLst/>
            <a:ahLst/>
            <a:cxnLst/>
            <a:rect l="l" t="t" r="r" b="b"/>
            <a:pathLst>
              <a:path w="11799754" h="3933251">
                <a:moveTo>
                  <a:pt x="0" y="0"/>
                </a:moveTo>
                <a:lnTo>
                  <a:pt x="11799753" y="0"/>
                </a:lnTo>
                <a:lnTo>
                  <a:pt x="11799753" y="3933251"/>
                </a:lnTo>
                <a:lnTo>
                  <a:pt x="0" y="393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C163C3-1FC9-4304-BBAF-4288B727FC26}"/>
              </a:ext>
            </a:extLst>
          </p:cNvPr>
          <p:cNvGrpSpPr/>
          <p:nvPr/>
        </p:nvGrpSpPr>
        <p:grpSpPr>
          <a:xfrm>
            <a:off x="1123012" y="332653"/>
            <a:ext cx="11121378" cy="1252410"/>
            <a:chOff x="1118802" y="237700"/>
            <a:chExt cx="11121378" cy="1252410"/>
          </a:xfrm>
        </p:grpSpPr>
        <p:sp>
          <p:nvSpPr>
            <p:cNvPr id="10" name="TextBox 10"/>
            <p:cNvSpPr txBox="1"/>
            <p:nvPr/>
          </p:nvSpPr>
          <p:spPr>
            <a:xfrm>
              <a:off x="2789347" y="237700"/>
              <a:ext cx="9450833" cy="975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Tổng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quan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về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đề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tài</a:t>
              </a:r>
              <a:endParaRPr lang="en-US" sz="48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3E09AC-7BD4-4C84-9AAD-E77E455B748E}"/>
                </a:ext>
              </a:extLst>
            </p:cNvPr>
            <p:cNvGrpSpPr/>
            <p:nvPr/>
          </p:nvGrpSpPr>
          <p:grpSpPr>
            <a:xfrm>
              <a:off x="1118802" y="246712"/>
              <a:ext cx="1516058" cy="1243398"/>
              <a:chOff x="3238748" y="2810967"/>
              <a:chExt cx="1516058" cy="124339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4A4493-CEB7-4E42-A86B-81F1A693506A}"/>
                  </a:ext>
                </a:extLst>
              </p:cNvPr>
              <p:cNvSpPr/>
              <p:nvPr/>
            </p:nvSpPr>
            <p:spPr>
              <a:xfrm>
                <a:off x="3238748" y="2810967"/>
                <a:ext cx="1243398" cy="1243398"/>
              </a:xfrm>
              <a:prstGeom prst="ellipse">
                <a:avLst/>
              </a:prstGeom>
              <a:solidFill>
                <a:srgbClr val="9B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CB482C67-ECB4-4269-8650-9C76D03D27BA}"/>
                  </a:ext>
                </a:extLst>
              </p:cNvPr>
              <p:cNvSpPr txBox="1"/>
              <p:nvPr/>
            </p:nvSpPr>
            <p:spPr>
              <a:xfrm>
                <a:off x="3607596" y="2810967"/>
                <a:ext cx="1147210" cy="10159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5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Open Sauce"/>
                    <a:cs typeface="Times New Roman" panose="02020603050405020304" pitchFamily="18" charset="0"/>
                    <a:sym typeface="Open Sauce"/>
                  </a:rPr>
                  <a:t>01</a:t>
                </a:r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90433BC-CDD3-406B-984D-ED36B057DB95}"/>
              </a:ext>
            </a:extLst>
          </p:cNvPr>
          <p:cNvSpPr/>
          <p:nvPr/>
        </p:nvSpPr>
        <p:spPr>
          <a:xfrm>
            <a:off x="6517105" y="3195377"/>
            <a:ext cx="12344400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rgbClr val="9B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61E83-7BE2-4C6F-93CC-859DDF0B0363}"/>
              </a:ext>
            </a:extLst>
          </p:cNvPr>
          <p:cNvSpPr txBox="1"/>
          <p:nvPr/>
        </p:nvSpPr>
        <p:spPr>
          <a:xfrm>
            <a:off x="903324" y="4353277"/>
            <a:ext cx="2590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3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F079D0-A711-46CA-ABCB-594B8CC957AF}"/>
              </a:ext>
            </a:extLst>
          </p:cNvPr>
          <p:cNvCxnSpPr>
            <a:cxnSpLocks/>
          </p:cNvCxnSpPr>
          <p:nvPr/>
        </p:nvCxnSpPr>
        <p:spPr>
          <a:xfrm flipV="1">
            <a:off x="4899908" y="2144789"/>
            <a:ext cx="1151918" cy="563868"/>
          </a:xfrm>
          <a:prstGeom prst="straightConnector1">
            <a:avLst/>
          </a:prstGeom>
          <a:ln w="57150" cap="flat" cmpd="sng" algn="ctr">
            <a:solidFill>
              <a:srgbClr val="9B212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299650D-B0BD-4E36-966F-77C8ED977350}"/>
              </a:ext>
            </a:extLst>
          </p:cNvPr>
          <p:cNvSpPr/>
          <p:nvPr/>
        </p:nvSpPr>
        <p:spPr>
          <a:xfrm>
            <a:off x="6553200" y="1664447"/>
            <a:ext cx="104430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 muốn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800" dirty="0">
                <a:solidFill>
                  <a:srgbClr val="9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05E21E4-965A-494C-87E6-BCE523072BCF}"/>
              </a:ext>
            </a:extLst>
          </p:cNvPr>
          <p:cNvCxnSpPr>
            <a:cxnSpLocks/>
          </p:cNvCxnSpPr>
          <p:nvPr/>
        </p:nvCxnSpPr>
        <p:spPr>
          <a:xfrm>
            <a:off x="4863813" y="2971984"/>
            <a:ext cx="1404581" cy="553996"/>
          </a:xfrm>
          <a:prstGeom prst="straightConnector1">
            <a:avLst/>
          </a:prstGeom>
          <a:ln w="57150" cap="flat" cmpd="sng" algn="ctr">
            <a:solidFill>
              <a:srgbClr val="9B212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2" name="Graphic 51" descr="Smiling face with no fill">
            <a:extLst>
              <a:ext uri="{FF2B5EF4-FFF2-40B4-BE49-F238E27FC236}">
                <a16:creationId xmlns:a16="http://schemas.microsoft.com/office/drawing/2014/main" id="{AD18FE52-FF02-4C0A-821D-FE22CD3EF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97577" y="446566"/>
            <a:ext cx="1147209" cy="1147209"/>
          </a:xfrm>
          <a:prstGeom prst="rect">
            <a:avLst/>
          </a:prstGeom>
        </p:spPr>
      </p:pic>
      <p:pic>
        <p:nvPicPr>
          <p:cNvPr id="53" name="Graphic 52" descr="Bullseye">
            <a:extLst>
              <a:ext uri="{FF2B5EF4-FFF2-40B4-BE49-F238E27FC236}">
                <a16:creationId xmlns:a16="http://schemas.microsoft.com/office/drawing/2014/main" id="{A5D23B17-D1DC-45F5-8F0A-3B031AFAC5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06421" y="6737743"/>
            <a:ext cx="1107741" cy="11077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4890FD-4E46-4E50-9507-097446AB7C00}"/>
              </a:ext>
            </a:extLst>
          </p:cNvPr>
          <p:cNvSpPr/>
          <p:nvPr/>
        </p:nvSpPr>
        <p:spPr>
          <a:xfrm>
            <a:off x="2613670" y="6961011"/>
            <a:ext cx="9616735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Thiết kế, xây dựng </a:t>
            </a:r>
            <a:r>
              <a:rPr lang="vi-VN" sz="2800">
                <a:solidFill>
                  <a:srgbClr val="9B212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website thương mại điện tử chuyên về sách.</a:t>
            </a:r>
            <a:endParaRPr lang="en-US" sz="2800" dirty="0">
              <a:solidFill>
                <a:srgbClr val="9B212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C4D6AF-E84C-46CE-B7F1-7F8E0E575D9A}"/>
              </a:ext>
            </a:extLst>
          </p:cNvPr>
          <p:cNvCxnSpPr>
            <a:cxnSpLocks/>
          </p:cNvCxnSpPr>
          <p:nvPr/>
        </p:nvCxnSpPr>
        <p:spPr>
          <a:xfrm>
            <a:off x="1790451" y="5488055"/>
            <a:ext cx="1003106" cy="533304"/>
          </a:xfrm>
          <a:prstGeom prst="straightConnector1">
            <a:avLst/>
          </a:prstGeom>
          <a:ln w="57150" cap="flat" cmpd="sng" algn="ctr">
            <a:solidFill>
              <a:srgbClr val="9B212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58CF03-5C4A-4BAA-804E-C6DC29E43453}"/>
              </a:ext>
            </a:extLst>
          </p:cNvPr>
          <p:cNvCxnSpPr>
            <a:cxnSpLocks/>
          </p:cNvCxnSpPr>
          <p:nvPr/>
        </p:nvCxnSpPr>
        <p:spPr>
          <a:xfrm>
            <a:off x="1790451" y="5542695"/>
            <a:ext cx="575959" cy="1925574"/>
          </a:xfrm>
          <a:prstGeom prst="straightConnector1">
            <a:avLst/>
          </a:prstGeom>
          <a:ln w="57150" cap="flat" cmpd="sng" algn="ctr">
            <a:solidFill>
              <a:srgbClr val="9B212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 t="-16886" b="-1644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3121">
            <a:off x="-1184737" y="6652329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0"/>
                </a:moveTo>
                <a:lnTo>
                  <a:pt x="20657474" y="0"/>
                </a:lnTo>
                <a:lnTo>
                  <a:pt x="20657474" y="6885825"/>
                </a:lnTo>
                <a:lnTo>
                  <a:pt x="0" y="688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0" y="1307920"/>
            <a:ext cx="8387166" cy="7661354"/>
            <a:chOff x="0" y="0"/>
            <a:chExt cx="2137363" cy="20178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7363" cy="2017805"/>
            </a:xfrm>
            <a:custGeom>
              <a:avLst/>
              <a:gdLst/>
              <a:ahLst/>
              <a:cxnLst/>
              <a:rect l="l" t="t" r="r" b="b"/>
              <a:pathLst>
                <a:path w="2137363" h="2017805">
                  <a:moveTo>
                    <a:pt x="28620" y="0"/>
                  </a:moveTo>
                  <a:lnTo>
                    <a:pt x="2108743" y="0"/>
                  </a:lnTo>
                  <a:cubicBezTo>
                    <a:pt x="2116334" y="0"/>
                    <a:pt x="2123613" y="3015"/>
                    <a:pt x="2128981" y="8383"/>
                  </a:cubicBezTo>
                  <a:cubicBezTo>
                    <a:pt x="2134348" y="13750"/>
                    <a:pt x="2137363" y="21029"/>
                    <a:pt x="2137363" y="28620"/>
                  </a:cubicBezTo>
                  <a:lnTo>
                    <a:pt x="2137363" y="1989185"/>
                  </a:lnTo>
                  <a:cubicBezTo>
                    <a:pt x="2137363" y="2004992"/>
                    <a:pt x="2124549" y="2017805"/>
                    <a:pt x="2108743" y="2017805"/>
                  </a:cubicBezTo>
                  <a:lnTo>
                    <a:pt x="28620" y="2017805"/>
                  </a:lnTo>
                  <a:cubicBezTo>
                    <a:pt x="12813" y="2017805"/>
                    <a:pt x="0" y="2004992"/>
                    <a:pt x="0" y="1989185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37363" cy="2065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64480" y="4207335"/>
            <a:ext cx="5519284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3999"/>
              </a:lnSpc>
              <a:buFont typeface="Wingdings" panose="05000000000000000000" pitchFamily="2" charset="2"/>
              <a:buChar char="Ø"/>
            </a:pPr>
            <a:r>
              <a:rPr lang="en-US" sz="3999" b="1" dirty="0">
                <a:solidFill>
                  <a:srgbClr val="C00000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Front-end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4078" y="2100288"/>
            <a:ext cx="3391967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3999"/>
              </a:lnSpc>
              <a:buFont typeface="Wingdings" panose="05000000000000000000" pitchFamily="2" charset="2"/>
              <a:buChar char="Ø"/>
            </a:pPr>
            <a:r>
              <a:rPr lang="en-US" sz="3999" b="1" dirty="0">
                <a:solidFill>
                  <a:srgbClr val="FFFFFF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Back-end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4B8198-C8D3-4BD2-9EB3-7E6C1BD6FF23}"/>
              </a:ext>
            </a:extLst>
          </p:cNvPr>
          <p:cNvGrpSpPr/>
          <p:nvPr/>
        </p:nvGrpSpPr>
        <p:grpSpPr>
          <a:xfrm>
            <a:off x="1123012" y="332653"/>
            <a:ext cx="11121378" cy="1252410"/>
            <a:chOff x="1118802" y="237700"/>
            <a:chExt cx="11121378" cy="1252410"/>
          </a:xfrm>
        </p:grpSpPr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3299607A-993E-44C2-99B8-70D7CD305A81}"/>
                </a:ext>
              </a:extLst>
            </p:cNvPr>
            <p:cNvSpPr txBox="1"/>
            <p:nvPr/>
          </p:nvSpPr>
          <p:spPr>
            <a:xfrm>
              <a:off x="2789347" y="237700"/>
              <a:ext cx="9450833" cy="975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Tổng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quan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về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đề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tài</a:t>
              </a:r>
              <a:endParaRPr lang="en-US" sz="48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7021CC-C914-4A1C-8F3A-CAC395DCB0A0}"/>
                </a:ext>
              </a:extLst>
            </p:cNvPr>
            <p:cNvGrpSpPr/>
            <p:nvPr/>
          </p:nvGrpSpPr>
          <p:grpSpPr>
            <a:xfrm>
              <a:off x="1118802" y="246712"/>
              <a:ext cx="1516058" cy="1243398"/>
              <a:chOff x="3238748" y="2810967"/>
              <a:chExt cx="1516058" cy="124339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A5D61FC-91DD-4E9D-BEC5-E54BE4DA2692}"/>
                  </a:ext>
                </a:extLst>
              </p:cNvPr>
              <p:cNvSpPr/>
              <p:nvPr/>
            </p:nvSpPr>
            <p:spPr>
              <a:xfrm>
                <a:off x="3238748" y="2810967"/>
                <a:ext cx="1243398" cy="1243398"/>
              </a:xfrm>
              <a:prstGeom prst="ellipse">
                <a:avLst/>
              </a:prstGeom>
              <a:solidFill>
                <a:srgbClr val="9B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7BA13E0B-22CF-4429-9F62-FE5FBDE7528F}"/>
                  </a:ext>
                </a:extLst>
              </p:cNvPr>
              <p:cNvSpPr txBox="1"/>
              <p:nvPr/>
            </p:nvSpPr>
            <p:spPr>
              <a:xfrm>
                <a:off x="3607596" y="2810967"/>
                <a:ext cx="1147210" cy="10159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5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Open Sauce"/>
                    <a:cs typeface="Times New Roman" panose="02020603050405020304" pitchFamily="18" charset="0"/>
                    <a:sym typeface="Open Sauce"/>
                  </a:rPr>
                  <a:t>01</a:t>
                </a:r>
              </a:p>
            </p:txBody>
          </p:sp>
        </p:grp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6DBA9E66-02E2-4BEF-AAB3-FBD7BD8AAE5F}"/>
              </a:ext>
            </a:extLst>
          </p:cNvPr>
          <p:cNvGrpSpPr/>
          <p:nvPr/>
        </p:nvGrpSpPr>
        <p:grpSpPr>
          <a:xfrm>
            <a:off x="-533400" y="2244619"/>
            <a:ext cx="5156927" cy="881513"/>
            <a:chOff x="0" y="0"/>
            <a:chExt cx="1358203" cy="232168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4AF6262C-9716-4F80-9E58-3C205B9C4B92}"/>
                </a:ext>
              </a:extLst>
            </p:cNvPr>
            <p:cNvSpPr/>
            <p:nvPr/>
          </p:nvSpPr>
          <p:spPr>
            <a:xfrm>
              <a:off x="0" y="0"/>
              <a:ext cx="1358203" cy="232168"/>
            </a:xfrm>
            <a:custGeom>
              <a:avLst/>
              <a:gdLst/>
              <a:ahLst/>
              <a:cxnLst/>
              <a:rect l="l" t="t" r="r" b="b"/>
              <a:pathLst>
                <a:path w="1358203" h="232168">
                  <a:moveTo>
                    <a:pt x="45038" y="0"/>
                  </a:moveTo>
                  <a:lnTo>
                    <a:pt x="1313165" y="0"/>
                  </a:lnTo>
                  <a:cubicBezTo>
                    <a:pt x="1325110" y="0"/>
                    <a:pt x="1336566" y="4745"/>
                    <a:pt x="1345012" y="13191"/>
                  </a:cubicBezTo>
                  <a:cubicBezTo>
                    <a:pt x="1353458" y="21638"/>
                    <a:pt x="1358203" y="33093"/>
                    <a:pt x="1358203" y="45038"/>
                  </a:cubicBezTo>
                  <a:lnTo>
                    <a:pt x="1358203" y="187130"/>
                  </a:lnTo>
                  <a:cubicBezTo>
                    <a:pt x="1358203" y="212004"/>
                    <a:pt x="1338039" y="232168"/>
                    <a:pt x="1313165" y="232168"/>
                  </a:cubicBezTo>
                  <a:lnTo>
                    <a:pt x="45038" y="232168"/>
                  </a:lnTo>
                  <a:cubicBezTo>
                    <a:pt x="20164" y="232168"/>
                    <a:pt x="0" y="212004"/>
                    <a:pt x="0" y="187130"/>
                  </a:cubicBezTo>
                  <a:lnTo>
                    <a:pt x="0" y="45038"/>
                  </a:lnTo>
                  <a:cubicBezTo>
                    <a:pt x="0" y="20164"/>
                    <a:pt x="20164" y="0"/>
                    <a:pt x="45038" y="0"/>
                  </a:cubicBezTo>
                  <a:close/>
                </a:path>
              </a:pathLst>
            </a:custGeom>
            <a:solidFill>
              <a:srgbClr val="9B2121"/>
            </a:solidFill>
            <a:ln w="38100" cap="rnd">
              <a:solidFill>
                <a:srgbClr val="9B2121"/>
              </a:solidFill>
              <a:prstDash val="solid"/>
              <a:round/>
            </a:ln>
          </p:spPr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03EE3E32-4CF0-4303-8D50-FBF23179A033}"/>
                </a:ext>
              </a:extLst>
            </p:cNvPr>
            <p:cNvSpPr txBox="1"/>
            <p:nvPr/>
          </p:nvSpPr>
          <p:spPr>
            <a:xfrm>
              <a:off x="0" y="-47625"/>
              <a:ext cx="1358203" cy="279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ct val="1500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A6F0AF1C-45C5-4B93-A22E-83A58A73C977}"/>
              </a:ext>
            </a:extLst>
          </p:cNvPr>
          <p:cNvSpPr txBox="1"/>
          <p:nvPr/>
        </p:nvSpPr>
        <p:spPr>
          <a:xfrm>
            <a:off x="762000" y="2285098"/>
            <a:ext cx="4558559" cy="690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Công</a:t>
            </a:r>
            <a:r>
              <a:rPr lang="en-US" sz="3400" b="1" dirty="0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 </a:t>
            </a:r>
            <a:r>
              <a:rPr lang="en-US" sz="3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nghệ</a:t>
            </a:r>
            <a:r>
              <a:rPr lang="en-US" sz="3400" b="1" dirty="0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 </a:t>
            </a:r>
            <a:r>
              <a:rPr lang="en-US" sz="3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sử</a:t>
            </a:r>
            <a:r>
              <a:rPr lang="en-US" sz="3400" b="1" dirty="0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 </a:t>
            </a:r>
            <a:r>
              <a:rPr lang="en-US" sz="3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dụng</a:t>
            </a:r>
            <a:endParaRPr lang="en-US" sz="3400" b="1" dirty="0">
              <a:solidFill>
                <a:srgbClr val="FFFFFF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</p:txBody>
      </p:sp>
      <p:pic>
        <p:nvPicPr>
          <p:cNvPr id="1038" name="Picture 14" descr="Free High quality Sql Server Icon #11352 - Free Icons and PNG Backgrounds">
            <a:extLst>
              <a:ext uri="{FF2B5EF4-FFF2-40B4-BE49-F238E27FC236}">
                <a16:creationId xmlns:a16="http://schemas.microsoft.com/office/drawing/2014/main" id="{73916A98-82B4-4813-8453-202748BA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561" y="5300194"/>
            <a:ext cx="2340234" cy="228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SP.NET Core: ContentDispositionHeaderValue">
            <a:extLst>
              <a:ext uri="{FF2B5EF4-FFF2-40B4-BE49-F238E27FC236}">
                <a16:creationId xmlns:a16="http://schemas.microsoft.com/office/drawing/2014/main" id="{3EFECB54-0FB2-4AA0-B656-36577CC2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9" b="20552"/>
          <a:stretch/>
        </p:blipFill>
        <p:spPr bwMode="auto">
          <a:xfrm>
            <a:off x="10925378" y="3045095"/>
            <a:ext cx="4824410" cy="12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ntity Framework Core - Beginner Explaination - TutorialsEU">
            <a:extLst>
              <a:ext uri="{FF2B5EF4-FFF2-40B4-BE49-F238E27FC236}">
                <a16:creationId xmlns:a16="http://schemas.microsoft.com/office/drawing/2014/main" id="{858B2A09-8D3A-4848-9753-50E27D5B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078" y="5300194"/>
            <a:ext cx="4824410" cy="220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actJS là gì? Những điều về ReactJS mà bạn chưa biết">
            <a:extLst>
              <a:ext uri="{FF2B5EF4-FFF2-40B4-BE49-F238E27FC236}">
                <a16:creationId xmlns:a16="http://schemas.microsoft.com/office/drawing/2014/main" id="{BDA4A1F7-1FC8-4157-89FB-3A7C9096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10" y="4663983"/>
            <a:ext cx="5463448" cy="26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 t="-16666" b="-1666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634637" flipV="1">
            <a:off x="-331716" y="3301030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0" y="6885825"/>
                </a:moveTo>
                <a:lnTo>
                  <a:pt x="20657474" y="6885825"/>
                </a:lnTo>
                <a:lnTo>
                  <a:pt x="20657474" y="0"/>
                </a:lnTo>
                <a:lnTo>
                  <a:pt x="0" y="0"/>
                </a:lnTo>
                <a:lnTo>
                  <a:pt x="0" y="6885825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88752" y="1945360"/>
            <a:ext cx="884769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3999"/>
              </a:lnSpc>
              <a:buFont typeface="Wingdings" panose="05000000000000000000" pitchFamily="2" charset="2"/>
              <a:buChar char="Ø"/>
            </a:pP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Các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tác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nhân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(actor)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của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hệ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thống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C1B0766-2685-438B-B5FB-F9755391E4CD}"/>
              </a:ext>
            </a:extLst>
          </p:cNvPr>
          <p:cNvGrpSpPr/>
          <p:nvPr/>
        </p:nvGrpSpPr>
        <p:grpSpPr>
          <a:xfrm>
            <a:off x="2432831" y="4128613"/>
            <a:ext cx="3986595" cy="1411622"/>
            <a:chOff x="982105" y="4962674"/>
            <a:chExt cx="3986595" cy="1411622"/>
          </a:xfrm>
        </p:grpSpPr>
        <p:grpSp>
          <p:nvGrpSpPr>
            <p:cNvPr id="7" name="Group 7"/>
            <p:cNvGrpSpPr/>
            <p:nvPr/>
          </p:nvGrpSpPr>
          <p:grpSpPr>
            <a:xfrm>
              <a:off x="982105" y="4962674"/>
              <a:ext cx="3986595" cy="1411622"/>
              <a:chOff x="0" y="-47625"/>
              <a:chExt cx="1049967" cy="37178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23812"/>
                <a:ext cx="1049967" cy="324160"/>
              </a:xfrm>
              <a:custGeom>
                <a:avLst/>
                <a:gdLst/>
                <a:ahLst/>
                <a:cxnLst/>
                <a:rect l="l" t="t" r="r" b="b"/>
                <a:pathLst>
                  <a:path w="1049967" h="324160">
                    <a:moveTo>
                      <a:pt x="58260" y="0"/>
                    </a:moveTo>
                    <a:lnTo>
                      <a:pt x="991708" y="0"/>
                    </a:lnTo>
                    <a:cubicBezTo>
                      <a:pt x="1023884" y="0"/>
                      <a:pt x="1049967" y="26084"/>
                      <a:pt x="1049967" y="58260"/>
                    </a:cubicBezTo>
                    <a:lnTo>
                      <a:pt x="1049967" y="265901"/>
                    </a:lnTo>
                    <a:cubicBezTo>
                      <a:pt x="1049967" y="298077"/>
                      <a:pt x="1023884" y="324160"/>
                      <a:pt x="991708" y="324160"/>
                    </a:cubicBezTo>
                    <a:lnTo>
                      <a:pt x="58260" y="324160"/>
                    </a:lnTo>
                    <a:cubicBezTo>
                      <a:pt x="26084" y="324160"/>
                      <a:pt x="0" y="298077"/>
                      <a:pt x="0" y="265901"/>
                    </a:cubicBezTo>
                    <a:lnTo>
                      <a:pt x="0" y="58260"/>
                    </a:lnTo>
                    <a:cubicBezTo>
                      <a:pt x="0" y="26084"/>
                      <a:pt x="26084" y="0"/>
                      <a:pt x="582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rnd">
                <a:solidFill>
                  <a:srgbClr val="9B2121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049967" cy="371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 sz="3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239656" y="5516010"/>
              <a:ext cx="3471492" cy="40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3400" b="1" dirty="0" err="1">
                  <a:solidFill>
                    <a:srgbClr val="C00000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Khách</a:t>
              </a:r>
              <a:r>
                <a:rPr lang="en-US" sz="34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 </a:t>
              </a:r>
              <a:r>
                <a:rPr lang="en-US" sz="3400" b="1" dirty="0" err="1">
                  <a:solidFill>
                    <a:srgbClr val="C00000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hàng</a:t>
              </a:r>
              <a:endParaRPr lang="en-US" sz="3400" b="1" dirty="0">
                <a:solidFill>
                  <a:srgbClr val="C0000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D9BF97-426C-46E4-885A-2B036FBA0AEB}"/>
              </a:ext>
            </a:extLst>
          </p:cNvPr>
          <p:cNvGrpSpPr/>
          <p:nvPr/>
        </p:nvGrpSpPr>
        <p:grpSpPr>
          <a:xfrm>
            <a:off x="10828582" y="4128613"/>
            <a:ext cx="3986595" cy="1411622"/>
            <a:chOff x="907765" y="7679215"/>
            <a:chExt cx="3986595" cy="1411622"/>
          </a:xfrm>
        </p:grpSpPr>
        <p:grpSp>
          <p:nvGrpSpPr>
            <p:cNvPr id="24" name="Group 24"/>
            <p:cNvGrpSpPr/>
            <p:nvPr/>
          </p:nvGrpSpPr>
          <p:grpSpPr>
            <a:xfrm>
              <a:off x="907765" y="7679215"/>
              <a:ext cx="3986595" cy="1411622"/>
              <a:chOff x="0" y="-47625"/>
              <a:chExt cx="1049967" cy="3717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16266"/>
                <a:ext cx="1049967" cy="324160"/>
              </a:xfrm>
              <a:custGeom>
                <a:avLst/>
                <a:gdLst/>
                <a:ahLst/>
                <a:cxnLst/>
                <a:rect l="l" t="t" r="r" b="b"/>
                <a:pathLst>
                  <a:path w="1049967" h="324160">
                    <a:moveTo>
                      <a:pt x="58260" y="0"/>
                    </a:moveTo>
                    <a:lnTo>
                      <a:pt x="991708" y="0"/>
                    </a:lnTo>
                    <a:cubicBezTo>
                      <a:pt x="1023884" y="0"/>
                      <a:pt x="1049967" y="26084"/>
                      <a:pt x="1049967" y="58260"/>
                    </a:cubicBezTo>
                    <a:lnTo>
                      <a:pt x="1049967" y="265901"/>
                    </a:lnTo>
                    <a:cubicBezTo>
                      <a:pt x="1049967" y="298077"/>
                      <a:pt x="1023884" y="324160"/>
                      <a:pt x="991708" y="324160"/>
                    </a:cubicBezTo>
                    <a:lnTo>
                      <a:pt x="58260" y="324160"/>
                    </a:lnTo>
                    <a:cubicBezTo>
                      <a:pt x="26084" y="324160"/>
                      <a:pt x="0" y="298077"/>
                      <a:pt x="0" y="265901"/>
                    </a:cubicBezTo>
                    <a:lnTo>
                      <a:pt x="0" y="58260"/>
                    </a:lnTo>
                    <a:cubicBezTo>
                      <a:pt x="0" y="26084"/>
                      <a:pt x="26084" y="0"/>
                      <a:pt x="58260" y="0"/>
                    </a:cubicBezTo>
                    <a:close/>
                  </a:path>
                </a:pathLst>
              </a:custGeom>
              <a:solidFill>
                <a:srgbClr val="9B2121"/>
              </a:solidFill>
              <a:ln w="38100" cap="rnd">
                <a:solidFill>
                  <a:srgbClr val="9B2121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1049967" cy="371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 sz="3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165316" y="8232551"/>
              <a:ext cx="3471492" cy="40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3400" b="1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Quản</a:t>
              </a:r>
              <a:r>
                <a:rPr lang="en-US" sz="3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 </a:t>
              </a:r>
              <a:r>
                <a:rPr lang="en-US" sz="3400" b="1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trị</a:t>
              </a:r>
              <a:r>
                <a:rPr lang="en-US" sz="3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 </a:t>
              </a:r>
              <a:r>
                <a:rPr lang="en-US" sz="3400" b="1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Poppins"/>
                  <a:cs typeface="Times New Roman" panose="02020603050405020304" pitchFamily="18" charset="0"/>
                  <a:sym typeface="Poppins"/>
                </a:rPr>
                <a:t>viên</a:t>
              </a:r>
              <a:endParaRPr lang="en-US" sz="3400" b="1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101983" y="8232551"/>
            <a:ext cx="3930507" cy="37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Invoices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80E4E9-6F17-4854-9AC1-B131EFFBE468}"/>
              </a:ext>
            </a:extLst>
          </p:cNvPr>
          <p:cNvGrpSpPr/>
          <p:nvPr/>
        </p:nvGrpSpPr>
        <p:grpSpPr>
          <a:xfrm>
            <a:off x="1123012" y="332653"/>
            <a:ext cx="11121378" cy="1252410"/>
            <a:chOff x="1118802" y="237700"/>
            <a:chExt cx="11121378" cy="1252410"/>
          </a:xfrm>
        </p:grpSpPr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7E01CB7A-FF01-411A-80AD-8679F466EEF4}"/>
                </a:ext>
              </a:extLst>
            </p:cNvPr>
            <p:cNvSpPr txBox="1"/>
            <p:nvPr/>
          </p:nvSpPr>
          <p:spPr>
            <a:xfrm>
              <a:off x="2789347" y="237700"/>
              <a:ext cx="9450833" cy="975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Phân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tích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thiết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kế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hệ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thống</a:t>
              </a:r>
              <a:endParaRPr lang="en-US" sz="48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6013939-2124-47BB-898B-FA6C56B60B19}"/>
                </a:ext>
              </a:extLst>
            </p:cNvPr>
            <p:cNvGrpSpPr/>
            <p:nvPr/>
          </p:nvGrpSpPr>
          <p:grpSpPr>
            <a:xfrm>
              <a:off x="1118802" y="246712"/>
              <a:ext cx="1467788" cy="1243398"/>
              <a:chOff x="3238748" y="2810967"/>
              <a:chExt cx="1467788" cy="124339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DDD0F04-01BA-43A5-BD16-ABE0365B1A16}"/>
                  </a:ext>
                </a:extLst>
              </p:cNvPr>
              <p:cNvSpPr/>
              <p:nvPr/>
            </p:nvSpPr>
            <p:spPr>
              <a:xfrm>
                <a:off x="3238748" y="2810967"/>
                <a:ext cx="1243398" cy="1243398"/>
              </a:xfrm>
              <a:prstGeom prst="ellipse">
                <a:avLst/>
              </a:prstGeom>
              <a:solidFill>
                <a:srgbClr val="9B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DDD7469E-998E-4EBE-B6F9-C6E73B8DBF7F}"/>
                  </a:ext>
                </a:extLst>
              </p:cNvPr>
              <p:cNvSpPr txBox="1"/>
              <p:nvPr/>
            </p:nvSpPr>
            <p:spPr>
              <a:xfrm>
                <a:off x="3559326" y="2810967"/>
                <a:ext cx="1147210" cy="10159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5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Open Sauce"/>
                    <a:cs typeface="Times New Roman" panose="02020603050405020304" pitchFamily="18" charset="0"/>
                    <a:sym typeface="Open Sauce"/>
                  </a:rPr>
                  <a:t>02</a:t>
                </a: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FD82162-3BA9-40C0-99EB-C538FB3499C3}"/>
              </a:ext>
            </a:extLst>
          </p:cNvPr>
          <p:cNvSpPr txBox="1"/>
          <p:nvPr/>
        </p:nvSpPr>
        <p:spPr>
          <a:xfrm>
            <a:off x="1744711" y="6075238"/>
            <a:ext cx="5995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gười có thể xem các thông tin về sản phẩm trên website, tìm kiếm sản phẩm theo danh mục, đặt hàng, thanh toán và theo dõi trạng thái đơn hàng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8FA0D5-53A2-4BB2-9163-49FDF195DF7A}"/>
              </a:ext>
            </a:extLst>
          </p:cNvPr>
          <p:cNvSpPr/>
          <p:nvPr/>
        </p:nvSpPr>
        <p:spPr>
          <a:xfrm>
            <a:off x="9614259" y="6075238"/>
            <a:ext cx="6921141" cy="1046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với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danh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mục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phẩm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đơn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sz="3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5" name="Graphic 44" descr="Smiling face with no fill">
            <a:extLst>
              <a:ext uri="{FF2B5EF4-FFF2-40B4-BE49-F238E27FC236}">
                <a16:creationId xmlns:a16="http://schemas.microsoft.com/office/drawing/2014/main" id="{4E3C166E-E985-4F4E-B0E3-3E2D4EB9D4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4774" y="2901056"/>
            <a:ext cx="995565" cy="995565"/>
          </a:xfrm>
          <a:prstGeom prst="rect">
            <a:avLst/>
          </a:prstGeom>
        </p:spPr>
      </p:pic>
      <p:pic>
        <p:nvPicPr>
          <p:cNvPr id="46" name="Graphic 45" descr="Call center">
            <a:extLst>
              <a:ext uri="{FF2B5EF4-FFF2-40B4-BE49-F238E27FC236}">
                <a16:creationId xmlns:a16="http://schemas.microsoft.com/office/drawing/2014/main" id="{C84AD1D2-263B-40A8-ABF6-ADB838DCF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42098" y="2822012"/>
            <a:ext cx="910441" cy="910441"/>
          </a:xfrm>
          <a:prstGeom prst="rect">
            <a:avLst/>
          </a:prstGeom>
        </p:spPr>
      </p:pic>
      <p:sp>
        <p:nvSpPr>
          <p:cNvPr id="47" name="Freeform 11">
            <a:extLst>
              <a:ext uri="{FF2B5EF4-FFF2-40B4-BE49-F238E27FC236}">
                <a16:creationId xmlns:a16="http://schemas.microsoft.com/office/drawing/2014/main" id="{008608CE-FF82-4BBA-872D-3A848C3D2877}"/>
              </a:ext>
            </a:extLst>
          </p:cNvPr>
          <p:cNvSpPr/>
          <p:nvPr/>
        </p:nvSpPr>
        <p:spPr>
          <a:xfrm>
            <a:off x="16154400" y="8422460"/>
            <a:ext cx="1230796" cy="1230796"/>
          </a:xfrm>
          <a:custGeom>
            <a:avLst/>
            <a:gdLst/>
            <a:ahLst/>
            <a:cxnLst/>
            <a:rect l="l" t="t" r="r" b="b"/>
            <a:pathLst>
              <a:path w="1230796" h="1230796">
                <a:moveTo>
                  <a:pt x="0" y="0"/>
                </a:moveTo>
                <a:lnTo>
                  <a:pt x="1230796" y="0"/>
                </a:lnTo>
                <a:lnTo>
                  <a:pt x="1230796" y="1230796"/>
                </a:lnTo>
                <a:lnTo>
                  <a:pt x="0" y="1230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666" b="-1666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C02983C-52B8-4B3E-9EDE-5343EEEAAAC3}"/>
              </a:ext>
            </a:extLst>
          </p:cNvPr>
          <p:cNvGrpSpPr/>
          <p:nvPr/>
        </p:nvGrpSpPr>
        <p:grpSpPr>
          <a:xfrm>
            <a:off x="1123012" y="332653"/>
            <a:ext cx="11121378" cy="1252410"/>
            <a:chOff x="1118802" y="237700"/>
            <a:chExt cx="11121378" cy="1252410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49845576-05AE-42CE-AFAF-32F5296752EA}"/>
                </a:ext>
              </a:extLst>
            </p:cNvPr>
            <p:cNvSpPr txBox="1"/>
            <p:nvPr/>
          </p:nvSpPr>
          <p:spPr>
            <a:xfrm>
              <a:off x="2789347" y="237700"/>
              <a:ext cx="9450833" cy="975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Phân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tích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thiết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kế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hệ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thống</a:t>
              </a:r>
              <a:endParaRPr lang="en-US" sz="48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799791-50DE-4AAC-9B02-31991159433B}"/>
                </a:ext>
              </a:extLst>
            </p:cNvPr>
            <p:cNvGrpSpPr/>
            <p:nvPr/>
          </p:nvGrpSpPr>
          <p:grpSpPr>
            <a:xfrm>
              <a:off x="1118802" y="246712"/>
              <a:ext cx="1467788" cy="1243398"/>
              <a:chOff x="3238748" y="2810967"/>
              <a:chExt cx="1467788" cy="124339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267E831-8A53-4FA1-9E90-339A6C2563E2}"/>
                  </a:ext>
                </a:extLst>
              </p:cNvPr>
              <p:cNvSpPr/>
              <p:nvPr/>
            </p:nvSpPr>
            <p:spPr>
              <a:xfrm>
                <a:off x="3238748" y="2810967"/>
                <a:ext cx="1243398" cy="1243398"/>
              </a:xfrm>
              <a:prstGeom prst="ellipse">
                <a:avLst/>
              </a:prstGeom>
              <a:solidFill>
                <a:srgbClr val="9B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C918E06E-4E45-450F-A578-8608A165DA97}"/>
                  </a:ext>
                </a:extLst>
              </p:cNvPr>
              <p:cNvSpPr txBox="1"/>
              <p:nvPr/>
            </p:nvSpPr>
            <p:spPr>
              <a:xfrm>
                <a:off x="3559326" y="2810967"/>
                <a:ext cx="1147210" cy="10159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5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Open Sauce"/>
                    <a:cs typeface="Times New Roman" panose="02020603050405020304" pitchFamily="18" charset="0"/>
                    <a:sym typeface="Open Sauce"/>
                  </a:rPr>
                  <a:t>02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E15DE55-1045-4809-A6B6-24BACDC2F2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 t="3591" r="7393" b="5058"/>
          <a:stretch/>
        </p:blipFill>
        <p:spPr bwMode="auto">
          <a:xfrm>
            <a:off x="9159498" y="25185"/>
            <a:ext cx="8057833" cy="101571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810A5B07-6516-4DDE-AC42-B47B54F4A7A3}"/>
              </a:ext>
            </a:extLst>
          </p:cNvPr>
          <p:cNvSpPr txBox="1"/>
          <p:nvPr/>
        </p:nvSpPr>
        <p:spPr>
          <a:xfrm>
            <a:off x="1339107" y="2857500"/>
            <a:ext cx="884769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3999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S</a:t>
            </a:r>
            <a:r>
              <a:rPr lang="vi-VN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ơ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đồ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use cases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tổng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quan</a:t>
            </a:r>
            <a:endParaRPr lang="en-US" sz="3600" b="1" dirty="0">
              <a:solidFill>
                <a:srgbClr val="9B2121"/>
              </a:solidFill>
              <a:latin typeface="Times New Roman" panose="02020603050405020304" pitchFamily="18" charset="0"/>
              <a:ea typeface="Open Sauce Bold"/>
              <a:cs typeface="Times New Roman" panose="02020603050405020304" pitchFamily="18" charset="0"/>
              <a:sym typeface="Open Sauce Bold"/>
            </a:endParaRPr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420BD8D-9D8C-4EFB-A839-FCC2DB4EE62D}"/>
              </a:ext>
            </a:extLst>
          </p:cNvPr>
          <p:cNvSpPr/>
          <p:nvPr/>
        </p:nvSpPr>
        <p:spPr>
          <a:xfrm rot="1785592">
            <a:off x="-2589042" y="5657229"/>
            <a:ext cx="13724591" cy="4574864"/>
          </a:xfrm>
          <a:custGeom>
            <a:avLst/>
            <a:gdLst/>
            <a:ahLst/>
            <a:cxnLst/>
            <a:rect l="l" t="t" r="r" b="b"/>
            <a:pathLst>
              <a:path w="13724591" h="4574864">
                <a:moveTo>
                  <a:pt x="0" y="0"/>
                </a:moveTo>
                <a:lnTo>
                  <a:pt x="13724591" y="0"/>
                </a:lnTo>
                <a:lnTo>
                  <a:pt x="13724591" y="4574864"/>
                </a:lnTo>
                <a:lnTo>
                  <a:pt x="0" y="457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666" b="-1666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C02983C-52B8-4B3E-9EDE-5343EEEAAAC3}"/>
              </a:ext>
            </a:extLst>
          </p:cNvPr>
          <p:cNvGrpSpPr/>
          <p:nvPr/>
        </p:nvGrpSpPr>
        <p:grpSpPr>
          <a:xfrm>
            <a:off x="1123012" y="332653"/>
            <a:ext cx="11121378" cy="1252410"/>
            <a:chOff x="1118802" y="237700"/>
            <a:chExt cx="11121378" cy="1252410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49845576-05AE-42CE-AFAF-32F5296752EA}"/>
                </a:ext>
              </a:extLst>
            </p:cNvPr>
            <p:cNvSpPr txBox="1"/>
            <p:nvPr/>
          </p:nvSpPr>
          <p:spPr>
            <a:xfrm>
              <a:off x="2789347" y="237700"/>
              <a:ext cx="9450833" cy="975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Phân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tích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thiết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kế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hệ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thống</a:t>
              </a:r>
              <a:endParaRPr lang="en-US" sz="48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799791-50DE-4AAC-9B02-31991159433B}"/>
                </a:ext>
              </a:extLst>
            </p:cNvPr>
            <p:cNvGrpSpPr/>
            <p:nvPr/>
          </p:nvGrpSpPr>
          <p:grpSpPr>
            <a:xfrm>
              <a:off x="1118802" y="246712"/>
              <a:ext cx="1467788" cy="1243398"/>
              <a:chOff x="3238748" y="2810967"/>
              <a:chExt cx="1467788" cy="124339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267E831-8A53-4FA1-9E90-339A6C2563E2}"/>
                  </a:ext>
                </a:extLst>
              </p:cNvPr>
              <p:cNvSpPr/>
              <p:nvPr/>
            </p:nvSpPr>
            <p:spPr>
              <a:xfrm>
                <a:off x="3238748" y="2810967"/>
                <a:ext cx="1243398" cy="1243398"/>
              </a:xfrm>
              <a:prstGeom prst="ellipse">
                <a:avLst/>
              </a:prstGeom>
              <a:solidFill>
                <a:srgbClr val="9B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C918E06E-4E45-450F-A578-8608A165DA97}"/>
                  </a:ext>
                </a:extLst>
              </p:cNvPr>
              <p:cNvSpPr txBox="1"/>
              <p:nvPr/>
            </p:nvSpPr>
            <p:spPr>
              <a:xfrm>
                <a:off x="3559326" y="2810967"/>
                <a:ext cx="1147210" cy="10159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5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Open Sauce"/>
                    <a:cs typeface="Times New Roman" panose="02020603050405020304" pitchFamily="18" charset="0"/>
                    <a:sym typeface="Open Sauce"/>
                  </a:rPr>
                  <a:t>02</a:t>
                </a:r>
              </a:p>
            </p:txBody>
          </p:sp>
        </p:grp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810A5B07-6516-4DDE-AC42-B47B54F4A7A3}"/>
              </a:ext>
            </a:extLst>
          </p:cNvPr>
          <p:cNvSpPr txBox="1"/>
          <p:nvPr/>
        </p:nvSpPr>
        <p:spPr>
          <a:xfrm>
            <a:off x="1339107" y="2857500"/>
            <a:ext cx="884769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3999"/>
              </a:lnSpc>
              <a:buFont typeface="Wingdings" panose="05000000000000000000" pitchFamily="2" charset="2"/>
              <a:buChar char="Ø"/>
            </a:pP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Biểu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đồ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c</a:t>
            </a:r>
            <a:r>
              <a:rPr lang="vi-VN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ơ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sở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dữ</a:t>
            </a:r>
            <a:r>
              <a:rPr lang="en-US" sz="36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 </a:t>
            </a:r>
            <a:r>
              <a:rPr lang="en-US" sz="3600" b="1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liệu</a:t>
            </a:r>
            <a:endParaRPr lang="en-US" sz="3600" b="1" dirty="0">
              <a:solidFill>
                <a:srgbClr val="9B2121"/>
              </a:solidFill>
              <a:latin typeface="Times New Roman" panose="02020603050405020304" pitchFamily="18" charset="0"/>
              <a:ea typeface="Open Sauce Bold"/>
              <a:cs typeface="Times New Roman" panose="02020603050405020304" pitchFamily="18" charset="0"/>
              <a:sym typeface="Open Sauce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5E93B-E4F1-4FA8-BB3E-062C69866E17}"/>
              </a:ext>
            </a:extLst>
          </p:cNvPr>
          <p:cNvPicPr/>
          <p:nvPr/>
        </p:nvPicPr>
        <p:blipFill rotWithShape="1">
          <a:blip r:embed="rId3"/>
          <a:srcRect l="4082"/>
          <a:stretch/>
        </p:blipFill>
        <p:spPr>
          <a:xfrm>
            <a:off x="6400800" y="1332778"/>
            <a:ext cx="11201400" cy="8678692"/>
          </a:xfrm>
          <a:prstGeom prst="rect">
            <a:avLst/>
          </a:prstGeom>
        </p:spPr>
      </p:pic>
      <p:sp>
        <p:nvSpPr>
          <p:cNvPr id="11" name="Freeform 11">
            <a:extLst>
              <a:ext uri="{FF2B5EF4-FFF2-40B4-BE49-F238E27FC236}">
                <a16:creationId xmlns:a16="http://schemas.microsoft.com/office/drawing/2014/main" id="{DBBC02E0-DF93-49F7-9DE6-4A87FDC7BF90}"/>
              </a:ext>
            </a:extLst>
          </p:cNvPr>
          <p:cNvSpPr/>
          <p:nvPr/>
        </p:nvSpPr>
        <p:spPr>
          <a:xfrm>
            <a:off x="1230311" y="8267700"/>
            <a:ext cx="1230796" cy="1230796"/>
          </a:xfrm>
          <a:custGeom>
            <a:avLst/>
            <a:gdLst/>
            <a:ahLst/>
            <a:cxnLst/>
            <a:rect l="l" t="t" r="r" b="b"/>
            <a:pathLst>
              <a:path w="1230796" h="1230796">
                <a:moveTo>
                  <a:pt x="0" y="0"/>
                </a:moveTo>
                <a:lnTo>
                  <a:pt x="1230796" y="0"/>
                </a:lnTo>
                <a:lnTo>
                  <a:pt x="1230796" y="1230796"/>
                </a:lnTo>
                <a:lnTo>
                  <a:pt x="0" y="1230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4166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666" b="-1666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220986" y="2550048"/>
            <a:ext cx="13979629" cy="577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rgbClr val="9B2121"/>
                </a:solidFill>
                <a:latin typeface="+mj-lt"/>
                <a:ea typeface="Open Sauce"/>
                <a:cs typeface="Open Sauce"/>
                <a:sym typeface="Open Sauce"/>
              </a:rPr>
              <a:t>Đã hoàn thiện được các chức năng ở thiết kế, tích hợp được thanh toán online</a:t>
            </a:r>
            <a:r>
              <a:rPr lang="en-US" sz="2800" dirty="0">
                <a:solidFill>
                  <a:srgbClr val="9B2121"/>
                </a:solidFill>
                <a:latin typeface="+mj-lt"/>
                <a:ea typeface="Open Sauce"/>
                <a:cs typeface="Open Sauce"/>
                <a:sym typeface="Open Sauce"/>
              </a:rPr>
              <a:t> </a:t>
            </a:r>
            <a:r>
              <a:rPr lang="en-US" sz="2800" dirty="0" err="1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bằng</a:t>
            </a:r>
            <a:r>
              <a:rPr lang="en-US" sz="2800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VN</a:t>
            </a:r>
            <a:r>
              <a:rPr lang="vi-VN" sz="2800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 </a:t>
            </a:r>
            <a:r>
              <a:rPr lang="en-US" sz="2800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P</a:t>
            </a:r>
            <a:r>
              <a:rPr lang="vi-VN" sz="2800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ay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444A93-EA2D-4422-8B4F-7C4875306C3F}"/>
              </a:ext>
            </a:extLst>
          </p:cNvPr>
          <p:cNvGrpSpPr/>
          <p:nvPr/>
        </p:nvGrpSpPr>
        <p:grpSpPr>
          <a:xfrm>
            <a:off x="1123012" y="332652"/>
            <a:ext cx="11121378" cy="1381847"/>
            <a:chOff x="1118802" y="237700"/>
            <a:chExt cx="11121378" cy="1252410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60EBE3BE-A926-491D-85C9-0A2D1071AC9E}"/>
                </a:ext>
              </a:extLst>
            </p:cNvPr>
            <p:cNvSpPr txBox="1"/>
            <p:nvPr/>
          </p:nvSpPr>
          <p:spPr>
            <a:xfrm>
              <a:off x="2789347" y="237700"/>
              <a:ext cx="9450833" cy="11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Kết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quả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và</a:t>
              </a:r>
              <a:r>
                <a:rPr lang="en-US" sz="4800" b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h</a:t>
              </a:r>
              <a:r>
                <a:rPr lang="vi-VN" sz="4800" b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ư</a:t>
              </a:r>
              <a:r>
                <a:rPr lang="en-US" sz="4800" b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ớng phát triển</a:t>
              </a:r>
              <a:endParaRPr lang="en-US" sz="48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A9CA6A-DC25-47DA-ABF7-5F551FDBEBF4}"/>
                </a:ext>
              </a:extLst>
            </p:cNvPr>
            <p:cNvGrpSpPr/>
            <p:nvPr/>
          </p:nvGrpSpPr>
          <p:grpSpPr>
            <a:xfrm>
              <a:off x="1118802" y="246712"/>
              <a:ext cx="1467788" cy="1243398"/>
              <a:chOff x="3238748" y="2810967"/>
              <a:chExt cx="1467788" cy="124339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D4E90A0-7749-40E7-AE4C-9E9953E7AD74}"/>
                  </a:ext>
                </a:extLst>
              </p:cNvPr>
              <p:cNvSpPr/>
              <p:nvPr/>
            </p:nvSpPr>
            <p:spPr>
              <a:xfrm>
                <a:off x="3238748" y="2810967"/>
                <a:ext cx="1243398" cy="1243398"/>
              </a:xfrm>
              <a:prstGeom prst="ellipse">
                <a:avLst/>
              </a:prstGeom>
              <a:solidFill>
                <a:srgbClr val="9B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0E8B2A2D-A451-49CF-A462-525A6C6EEF6D}"/>
                  </a:ext>
                </a:extLst>
              </p:cNvPr>
              <p:cNvSpPr txBox="1"/>
              <p:nvPr/>
            </p:nvSpPr>
            <p:spPr>
              <a:xfrm>
                <a:off x="3559326" y="2810967"/>
                <a:ext cx="1147210" cy="10348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5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Open Sauce"/>
                    <a:cs typeface="Times New Roman" panose="02020603050405020304" pitchFamily="18" charset="0"/>
                    <a:sym typeface="Open Sauce"/>
                  </a:rPr>
                  <a:t>03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ED7DD-82FE-4CF5-99E0-04724CC719B8}"/>
              </a:ext>
            </a:extLst>
          </p:cNvPr>
          <p:cNvGrpSpPr/>
          <p:nvPr/>
        </p:nvGrpSpPr>
        <p:grpSpPr>
          <a:xfrm>
            <a:off x="-709799" y="2341584"/>
            <a:ext cx="3665621" cy="881513"/>
            <a:chOff x="-541421" y="4258333"/>
            <a:chExt cx="3665621" cy="881513"/>
          </a:xfrm>
        </p:grpSpPr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B2719228-D11A-4D01-A88E-742BFCA5C7F8}"/>
                </a:ext>
              </a:extLst>
            </p:cNvPr>
            <p:cNvGrpSpPr/>
            <p:nvPr/>
          </p:nvGrpSpPr>
          <p:grpSpPr>
            <a:xfrm>
              <a:off x="-541421" y="4258333"/>
              <a:ext cx="3665621" cy="881513"/>
              <a:chOff x="0" y="0"/>
              <a:chExt cx="1358203" cy="232168"/>
            </a:xfrm>
          </p:grpSpPr>
          <p:sp>
            <p:nvSpPr>
              <p:cNvPr id="38" name="Freeform 4">
                <a:extLst>
                  <a:ext uri="{FF2B5EF4-FFF2-40B4-BE49-F238E27FC236}">
                    <a16:creationId xmlns:a16="http://schemas.microsoft.com/office/drawing/2014/main" id="{ED891C05-165C-4458-9EC4-AABFE4881CB6}"/>
                  </a:ext>
                </a:extLst>
              </p:cNvPr>
              <p:cNvSpPr/>
              <p:nvPr/>
            </p:nvSpPr>
            <p:spPr>
              <a:xfrm>
                <a:off x="0" y="0"/>
                <a:ext cx="1358203" cy="232168"/>
              </a:xfrm>
              <a:custGeom>
                <a:avLst/>
                <a:gdLst/>
                <a:ahLst/>
                <a:cxnLst/>
                <a:rect l="l" t="t" r="r" b="b"/>
                <a:pathLst>
                  <a:path w="1358203" h="232168">
                    <a:moveTo>
                      <a:pt x="45038" y="0"/>
                    </a:moveTo>
                    <a:lnTo>
                      <a:pt x="1313165" y="0"/>
                    </a:lnTo>
                    <a:cubicBezTo>
                      <a:pt x="1325110" y="0"/>
                      <a:pt x="1336566" y="4745"/>
                      <a:pt x="1345012" y="13191"/>
                    </a:cubicBezTo>
                    <a:cubicBezTo>
                      <a:pt x="1353458" y="21638"/>
                      <a:pt x="1358203" y="33093"/>
                      <a:pt x="1358203" y="45038"/>
                    </a:cubicBezTo>
                    <a:lnTo>
                      <a:pt x="1358203" y="187130"/>
                    </a:lnTo>
                    <a:cubicBezTo>
                      <a:pt x="1358203" y="212004"/>
                      <a:pt x="1338039" y="232168"/>
                      <a:pt x="1313165" y="232168"/>
                    </a:cubicBezTo>
                    <a:lnTo>
                      <a:pt x="45038" y="232168"/>
                    </a:lnTo>
                    <a:cubicBezTo>
                      <a:pt x="20164" y="232168"/>
                      <a:pt x="0" y="212004"/>
                      <a:pt x="0" y="187130"/>
                    </a:cubicBezTo>
                    <a:lnTo>
                      <a:pt x="0" y="45038"/>
                    </a:lnTo>
                    <a:cubicBezTo>
                      <a:pt x="0" y="20164"/>
                      <a:pt x="20164" y="0"/>
                      <a:pt x="45038" y="0"/>
                    </a:cubicBezTo>
                    <a:close/>
                  </a:path>
                </a:pathLst>
              </a:custGeom>
              <a:solidFill>
                <a:srgbClr val="9B2121"/>
              </a:solidFill>
              <a:ln w="38100" cap="rnd">
                <a:solidFill>
                  <a:srgbClr val="9B2121"/>
                </a:solidFill>
                <a:prstDash val="solid"/>
                <a:round/>
              </a:ln>
            </p:spPr>
          </p:sp>
          <p:sp>
            <p:nvSpPr>
              <p:cNvPr id="39" name="TextBox 5">
                <a:extLst>
                  <a:ext uri="{FF2B5EF4-FFF2-40B4-BE49-F238E27FC236}">
                    <a16:creationId xmlns:a16="http://schemas.microsoft.com/office/drawing/2014/main" id="{33219536-99C2-470A-9297-02656D2A2F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58203" cy="279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ct val="150000"/>
                  </a:lnSpc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7F4F50-6E6B-407D-97A5-B91D5B69701C}"/>
                </a:ext>
              </a:extLst>
            </p:cNvPr>
            <p:cNvSpPr txBox="1"/>
            <p:nvPr/>
          </p:nvSpPr>
          <p:spPr>
            <a:xfrm>
              <a:off x="762000" y="4336440"/>
              <a:ext cx="2133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3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endPara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FF432F9-F16B-4919-A0B8-9C96C5D0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22" y="3505604"/>
            <a:ext cx="9972677" cy="6199232"/>
          </a:xfrm>
          <a:prstGeom prst="rect">
            <a:avLst/>
          </a:prstGeom>
          <a:ln w="28575">
            <a:solidFill>
              <a:srgbClr val="9B212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1C09378-B239-4CFA-97CC-A3EE6AAC7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3491316"/>
            <a:ext cx="6754502" cy="56102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666" b="-1666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B0E28DB6-6C8B-4376-9165-43D70F35418C}"/>
              </a:ext>
            </a:extLst>
          </p:cNvPr>
          <p:cNvGrpSpPr/>
          <p:nvPr/>
        </p:nvGrpSpPr>
        <p:grpSpPr>
          <a:xfrm>
            <a:off x="-1981200" y="2400300"/>
            <a:ext cx="6426775" cy="881513"/>
            <a:chOff x="-541421" y="4258333"/>
            <a:chExt cx="3706834" cy="881513"/>
          </a:xfrm>
        </p:grpSpPr>
        <p:grpSp>
          <p:nvGrpSpPr>
            <p:cNvPr id="77" name="Group 3">
              <a:extLst>
                <a:ext uri="{FF2B5EF4-FFF2-40B4-BE49-F238E27FC236}">
                  <a16:creationId xmlns:a16="http://schemas.microsoft.com/office/drawing/2014/main" id="{DA2BFC86-8458-4747-BEFB-45AD56AB0DE8}"/>
                </a:ext>
              </a:extLst>
            </p:cNvPr>
            <p:cNvGrpSpPr/>
            <p:nvPr/>
          </p:nvGrpSpPr>
          <p:grpSpPr>
            <a:xfrm>
              <a:off x="-541421" y="4258333"/>
              <a:ext cx="3665621" cy="881513"/>
              <a:chOff x="0" y="0"/>
              <a:chExt cx="1358203" cy="232168"/>
            </a:xfrm>
          </p:grpSpPr>
          <p:sp>
            <p:nvSpPr>
              <p:cNvPr id="79" name="Freeform 4">
                <a:extLst>
                  <a:ext uri="{FF2B5EF4-FFF2-40B4-BE49-F238E27FC236}">
                    <a16:creationId xmlns:a16="http://schemas.microsoft.com/office/drawing/2014/main" id="{4119B52E-414A-4C79-BFA1-F76F1189B0F6}"/>
                  </a:ext>
                </a:extLst>
              </p:cNvPr>
              <p:cNvSpPr/>
              <p:nvPr/>
            </p:nvSpPr>
            <p:spPr>
              <a:xfrm>
                <a:off x="0" y="0"/>
                <a:ext cx="1358203" cy="232168"/>
              </a:xfrm>
              <a:custGeom>
                <a:avLst/>
                <a:gdLst/>
                <a:ahLst/>
                <a:cxnLst/>
                <a:rect l="l" t="t" r="r" b="b"/>
                <a:pathLst>
                  <a:path w="1358203" h="232168">
                    <a:moveTo>
                      <a:pt x="45038" y="0"/>
                    </a:moveTo>
                    <a:lnTo>
                      <a:pt x="1313165" y="0"/>
                    </a:lnTo>
                    <a:cubicBezTo>
                      <a:pt x="1325110" y="0"/>
                      <a:pt x="1336566" y="4745"/>
                      <a:pt x="1345012" y="13191"/>
                    </a:cubicBezTo>
                    <a:cubicBezTo>
                      <a:pt x="1353458" y="21638"/>
                      <a:pt x="1358203" y="33093"/>
                      <a:pt x="1358203" y="45038"/>
                    </a:cubicBezTo>
                    <a:lnTo>
                      <a:pt x="1358203" y="187130"/>
                    </a:lnTo>
                    <a:cubicBezTo>
                      <a:pt x="1358203" y="212004"/>
                      <a:pt x="1338039" y="232168"/>
                      <a:pt x="1313165" y="232168"/>
                    </a:cubicBezTo>
                    <a:lnTo>
                      <a:pt x="45038" y="232168"/>
                    </a:lnTo>
                    <a:cubicBezTo>
                      <a:pt x="20164" y="232168"/>
                      <a:pt x="0" y="212004"/>
                      <a:pt x="0" y="187130"/>
                    </a:cubicBezTo>
                    <a:lnTo>
                      <a:pt x="0" y="45038"/>
                    </a:lnTo>
                    <a:cubicBezTo>
                      <a:pt x="0" y="20164"/>
                      <a:pt x="20164" y="0"/>
                      <a:pt x="45038" y="0"/>
                    </a:cubicBezTo>
                    <a:close/>
                  </a:path>
                </a:pathLst>
              </a:custGeom>
              <a:solidFill>
                <a:srgbClr val="9B2121"/>
              </a:solidFill>
              <a:ln w="38100" cap="rnd">
                <a:solidFill>
                  <a:srgbClr val="9B2121"/>
                </a:solidFill>
                <a:prstDash val="solid"/>
                <a:round/>
              </a:ln>
            </p:spPr>
          </p:sp>
          <p:sp>
            <p:nvSpPr>
              <p:cNvPr id="80" name="TextBox 5">
                <a:extLst>
                  <a:ext uri="{FF2B5EF4-FFF2-40B4-BE49-F238E27FC236}">
                    <a16:creationId xmlns:a16="http://schemas.microsoft.com/office/drawing/2014/main" id="{03089E2C-6382-4518-887D-C53D8A5FF8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58203" cy="279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ct val="150000"/>
                  </a:lnSpc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B5E1F0C-1C0A-4C52-9EF3-B82B1DDDFF07}"/>
                </a:ext>
              </a:extLst>
            </p:cNvPr>
            <p:cNvSpPr txBox="1"/>
            <p:nvPr/>
          </p:nvSpPr>
          <p:spPr>
            <a:xfrm>
              <a:off x="967881" y="4371126"/>
              <a:ext cx="21975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vi-VN" sz="3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sz="3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ớng</a:t>
              </a:r>
              <a:r>
                <a:rPr lang="en-US" sz="3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sz="3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endPara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45D0BFD-4F87-42B2-9FB2-5D9E081BB115}"/>
              </a:ext>
            </a:extLst>
          </p:cNvPr>
          <p:cNvSpPr/>
          <p:nvPr/>
        </p:nvSpPr>
        <p:spPr>
          <a:xfrm>
            <a:off x="2793557" y="4124723"/>
            <a:ext cx="13315614" cy="1953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Tối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ưu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mã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nguồn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tăng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suất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khả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trì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.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đăng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nhập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khoản</a:t>
            </a:r>
            <a:r>
              <a:rPr lang="en-US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 Google, Facebook</a:t>
            </a: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z="2800" dirty="0">
                <a:latin typeface="Times New Roman" panose="02020603050405020304" pitchFamily="18" charset="0"/>
                <a:ea typeface="DengXian" panose="02010600030101010101" pitchFamily="2" charset="-122"/>
              </a:rPr>
              <a:t>Tích hợp các công nghệ mới như trợ lý ảo nhằm nâng cao trải nghiệm người dùng.</a:t>
            </a:r>
            <a:endParaRPr lang="en-US" sz="28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90003D7B-6B42-48A4-AD5E-FF3D2D2743B4}"/>
              </a:ext>
            </a:extLst>
          </p:cNvPr>
          <p:cNvSpPr/>
          <p:nvPr/>
        </p:nvSpPr>
        <p:spPr>
          <a:xfrm rot="16200000" flipH="1">
            <a:off x="3880777" y="-314267"/>
            <a:ext cx="20657474" cy="6885825"/>
          </a:xfrm>
          <a:custGeom>
            <a:avLst/>
            <a:gdLst/>
            <a:ahLst/>
            <a:cxnLst/>
            <a:rect l="l" t="t" r="r" b="b"/>
            <a:pathLst>
              <a:path w="20657474" h="6885825">
                <a:moveTo>
                  <a:pt x="20657474" y="0"/>
                </a:moveTo>
                <a:lnTo>
                  <a:pt x="0" y="0"/>
                </a:lnTo>
                <a:lnTo>
                  <a:pt x="0" y="6885824"/>
                </a:lnTo>
                <a:lnTo>
                  <a:pt x="20657474" y="6885824"/>
                </a:lnTo>
                <a:lnTo>
                  <a:pt x="206574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6" name="Graphic 55" descr="Smiling face with no fill">
            <a:extLst>
              <a:ext uri="{FF2B5EF4-FFF2-40B4-BE49-F238E27FC236}">
                <a16:creationId xmlns:a16="http://schemas.microsoft.com/office/drawing/2014/main" id="{B5D506EF-40A1-4C3B-A9CD-AB6348BB7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1333" y="8648700"/>
            <a:ext cx="971526" cy="971526"/>
          </a:xfrm>
          <a:prstGeom prst="rect">
            <a:avLst/>
          </a:prstGeom>
        </p:spPr>
      </p:pic>
      <p:pic>
        <p:nvPicPr>
          <p:cNvPr id="57" name="Graphic 56" descr="Smiling face with solid fill">
            <a:extLst>
              <a:ext uri="{FF2B5EF4-FFF2-40B4-BE49-F238E27FC236}">
                <a16:creationId xmlns:a16="http://schemas.microsoft.com/office/drawing/2014/main" id="{D2551B57-2638-4344-9016-14F6F89BB1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1640" y="8648700"/>
            <a:ext cx="971526" cy="971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E158DF-479A-4B6C-B87A-A494DF636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984" y="8674308"/>
            <a:ext cx="861862" cy="851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3A74E69-43E1-4934-8F5B-B5EB4A6C23D5}"/>
              </a:ext>
            </a:extLst>
          </p:cNvPr>
          <p:cNvGrpSpPr/>
          <p:nvPr/>
        </p:nvGrpSpPr>
        <p:grpSpPr>
          <a:xfrm>
            <a:off x="1118984" y="342900"/>
            <a:ext cx="11121378" cy="1381847"/>
            <a:chOff x="1118802" y="237700"/>
            <a:chExt cx="11121378" cy="1252410"/>
          </a:xfrm>
        </p:grpSpPr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2E5EBAF4-DC68-4446-91D0-C1A390436D7A}"/>
                </a:ext>
              </a:extLst>
            </p:cNvPr>
            <p:cNvSpPr txBox="1"/>
            <p:nvPr/>
          </p:nvSpPr>
          <p:spPr>
            <a:xfrm>
              <a:off x="2789347" y="237700"/>
              <a:ext cx="9450833" cy="11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Kết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dirty="0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quả</a:t>
              </a:r>
              <a:r>
                <a:rPr lang="en-US" sz="4800" b="1" dirty="0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</a:t>
              </a:r>
              <a:r>
                <a:rPr lang="en-US" sz="4800" b="1" err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và</a:t>
              </a:r>
              <a:r>
                <a:rPr lang="en-US" sz="4800" b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 h</a:t>
              </a:r>
              <a:r>
                <a:rPr lang="vi-VN" sz="4800" b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ư</a:t>
              </a:r>
              <a:r>
                <a:rPr lang="en-US" sz="4800" b="1">
                  <a:solidFill>
                    <a:srgbClr val="9B2121"/>
                  </a:solidFill>
                  <a:latin typeface="Times New Roman" panose="02020603050405020304" pitchFamily="18" charset="0"/>
                  <a:ea typeface="Open Sauce"/>
                  <a:cs typeface="Times New Roman" panose="02020603050405020304" pitchFamily="18" charset="0"/>
                  <a:sym typeface="Open Sauce"/>
                </a:rPr>
                <a:t>ớng phát triển</a:t>
              </a:r>
              <a:endParaRPr lang="en-US" sz="4800" b="1" dirty="0">
                <a:solidFill>
                  <a:srgbClr val="9B2121"/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65DF16-4698-453A-956D-AD031F936445}"/>
                </a:ext>
              </a:extLst>
            </p:cNvPr>
            <p:cNvGrpSpPr/>
            <p:nvPr/>
          </p:nvGrpSpPr>
          <p:grpSpPr>
            <a:xfrm>
              <a:off x="1118802" y="246712"/>
              <a:ext cx="1467788" cy="1243398"/>
              <a:chOff x="3238748" y="2810967"/>
              <a:chExt cx="1467788" cy="124339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E044EE8-CAB1-4327-B0FF-B9A5D4DB6BD7}"/>
                  </a:ext>
                </a:extLst>
              </p:cNvPr>
              <p:cNvSpPr/>
              <p:nvPr/>
            </p:nvSpPr>
            <p:spPr>
              <a:xfrm>
                <a:off x="3238748" y="2810967"/>
                <a:ext cx="1243398" cy="1243398"/>
              </a:xfrm>
              <a:prstGeom prst="ellipse">
                <a:avLst/>
              </a:prstGeom>
              <a:solidFill>
                <a:srgbClr val="9B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E101BF02-6B2C-4782-870B-6D0F03107CA4}"/>
                  </a:ext>
                </a:extLst>
              </p:cNvPr>
              <p:cNvSpPr txBox="1"/>
              <p:nvPr/>
            </p:nvSpPr>
            <p:spPr>
              <a:xfrm>
                <a:off x="3559326" y="2810967"/>
                <a:ext cx="1147210" cy="10348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5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Open Sauce"/>
                    <a:cs typeface="Times New Roman" panose="02020603050405020304" pitchFamily="18" charset="0"/>
                    <a:sym typeface="Open Sauce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782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421</Words>
  <Application>Microsoft Office PowerPoint</Application>
  <PresentationFormat>Custom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Times New Roman</vt:lpstr>
      <vt:lpstr>Poppins Bold</vt:lpstr>
      <vt:lpstr>Calibri</vt:lpstr>
      <vt:lpstr>Open Sauce</vt:lpstr>
      <vt:lpstr>Open Sauce Bold</vt:lpstr>
      <vt:lpstr>DengXian</vt:lpstr>
      <vt:lpstr>Wingdings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White Professional Simple Finance Presentation</dc:title>
  <dc:creator>Ngọc Ngọc</dc:creator>
  <cp:lastModifiedBy>HP</cp:lastModifiedBy>
  <cp:revision>38</cp:revision>
  <dcterms:created xsi:type="dcterms:W3CDTF">2006-08-16T00:00:00Z</dcterms:created>
  <dcterms:modified xsi:type="dcterms:W3CDTF">2024-12-25T07:38:31Z</dcterms:modified>
  <dc:identifier>DAGaHzYDgH4</dc:identifier>
</cp:coreProperties>
</file>